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319" r:id="rId4"/>
    <p:sldId id="320" r:id="rId5"/>
    <p:sldId id="321" r:id="rId6"/>
    <p:sldId id="322" r:id="rId7"/>
    <p:sldId id="324" r:id="rId8"/>
    <p:sldId id="325" r:id="rId9"/>
    <p:sldId id="326" r:id="rId10"/>
    <p:sldId id="327" r:id="rId11"/>
    <p:sldId id="329" r:id="rId12"/>
    <p:sldId id="334" r:id="rId13"/>
    <p:sldId id="335" r:id="rId14"/>
    <p:sldId id="336" r:id="rId15"/>
    <p:sldId id="337" r:id="rId16"/>
    <p:sldId id="339" r:id="rId17"/>
    <p:sldId id="340" r:id="rId18"/>
    <p:sldId id="341" r:id="rId19"/>
    <p:sldId id="342" r:id="rId20"/>
    <p:sldId id="284" r:id="rId21"/>
    <p:sldId id="34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F04"/>
    <a:srgbClr val="351413"/>
    <a:srgbClr val="212911"/>
    <a:srgbClr val="1A210D"/>
    <a:srgbClr val="460046"/>
    <a:srgbClr val="800080"/>
    <a:srgbClr val="AE5DFF"/>
    <a:srgbClr val="D4D3DF"/>
    <a:srgbClr val="DBD3E5"/>
    <a:srgbClr val="FDE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5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2135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12994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57285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88537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57642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28145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17542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35971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36055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803100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6642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45214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17366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76921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74506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26490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78710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21809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3373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3" Type="http://schemas.openxmlformats.org/officeDocument/2006/relationships/image" Target="../media/image2.jpeg"/><Relationship Id="rId21" Type="http://schemas.openxmlformats.org/officeDocument/2006/relationships/image" Target="../media/image6.png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image" Target="../media/image8.png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eisfree.com/content1/pic/zip/20112242111332497780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01.yapfiles.ru/files/496437/uzor.png" TargetMode="External"/><Relationship Id="rId5" Type="http://schemas.openxmlformats.org/officeDocument/2006/relationships/hyperlink" Target="http://img3.proshkolu.ru/content/media/pic/std/1000000/735000/734039-8f53ddc9c9751a99.jpg" TargetMode="External"/><Relationship Id="rId4" Type="http://schemas.openxmlformats.org/officeDocument/2006/relationships/hyperlink" Target="http://sluhi.com.ua/images/news/58-12022225594794.j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lenaranko.ucoz.ru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18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691680" y="6237312"/>
            <a:ext cx="1606332" cy="360040"/>
          </a:xfrm>
          <a:prstGeom prst="rect">
            <a:avLst/>
          </a:prstGeom>
        </p:spPr>
      </p:pic>
      <p:pic>
        <p:nvPicPr>
          <p:cNvPr id="12" name="Рисунок 11" descr="Рисунок19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5868144" y="6237312"/>
            <a:ext cx="2700300" cy="360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78475" y="1063477"/>
            <a:ext cx="676875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>
                  <a:solidFill>
                    <a:srgbClr val="C00000"/>
                  </a:solidFill>
                </a:ln>
                <a:solidFill>
                  <a:srgbClr val="D58F8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над </a:t>
            </a:r>
            <a:r>
              <a:rPr lang="ru-RU" sz="6000" b="1" spc="50" dirty="0" smtClean="0">
                <a:ln w="11430">
                  <a:solidFill>
                    <a:srgbClr val="C00000"/>
                  </a:solidFill>
                </a:ln>
                <a:solidFill>
                  <a:srgbClr val="D58F8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ошибками .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93918" y="665114"/>
            <a:ext cx="1174526" cy="2160240"/>
          </a:xfrm>
          <a:prstGeom prst="rect">
            <a:avLst/>
          </a:prstGeom>
          <a:noFill/>
        </p:spPr>
      </p:pic>
      <p:pic>
        <p:nvPicPr>
          <p:cNvPr id="8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1907583" y="842229"/>
            <a:ext cx="1174526" cy="21602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D58F8F"/>
                </a:solidFill>
              </a:rPr>
              <a:t>2 класс</a:t>
            </a:r>
          </a:p>
          <a:p>
            <a:pPr algn="ctr"/>
            <a:r>
              <a:rPr lang="ru-RU" b="1" dirty="0" smtClean="0">
                <a:solidFill>
                  <a:srgbClr val="D58F8F"/>
                </a:solidFill>
              </a:rPr>
              <a:t>УМК «Школа России»</a:t>
            </a:r>
            <a:endParaRPr lang="ru-RU" b="1" dirty="0">
              <a:solidFill>
                <a:srgbClr val="D58F8F"/>
              </a:solidFill>
            </a:endParaRPr>
          </a:p>
        </p:txBody>
      </p:sp>
      <p:sp>
        <p:nvSpPr>
          <p:cNvPr id="9" name="Подзаголовок 7"/>
          <p:cNvSpPr txBox="1">
            <a:spLocks/>
          </p:cNvSpPr>
          <p:nvPr/>
        </p:nvSpPr>
        <p:spPr bwMode="auto">
          <a:xfrm>
            <a:off x="2011820" y="3908449"/>
            <a:ext cx="5364163" cy="23288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Подготовила: Шалалашвили Ирина Владимировна, учитель начальных классов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 Муниципальное  общеобразовательное  учреждение  города  Джанкоя  Республики  Крым «Школа-гимназия «№6»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55801" y="5392270"/>
            <a:ext cx="78702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latin typeface="Georgia" pitchFamily="18" charset="0"/>
              </a:rPr>
              <a:t>Малыши,среди,двора,хоровод,водили,лебеди,игра,Василий,домой,горой.</a:t>
            </a:r>
            <a:endParaRPr lang="ru-RU" sz="2800" b="1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51720" y="1315504"/>
            <a:ext cx="669674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dirty="0" err="1" smtClean="0">
                <a:latin typeface="Georgia" pitchFamily="18" charset="0"/>
              </a:rPr>
              <a:t>Прочитай.Выпиши</a:t>
            </a:r>
            <a:r>
              <a:rPr lang="ru-RU" sz="2400" b="1" dirty="0" smtClean="0">
                <a:latin typeface="Georgia" pitchFamily="18" charset="0"/>
              </a:rPr>
              <a:t> из текста слова с безударной </a:t>
            </a:r>
            <a:r>
              <a:rPr lang="ru-RU" sz="2400" b="1" dirty="0" err="1" smtClean="0">
                <a:latin typeface="Georgia" pitchFamily="18" charset="0"/>
              </a:rPr>
              <a:t>гласной,которую</a:t>
            </a:r>
            <a:r>
              <a:rPr lang="ru-RU" sz="2400" b="1" dirty="0" smtClean="0">
                <a:latin typeface="Georgia" pitchFamily="18" charset="0"/>
              </a:rPr>
              <a:t> можно проверить ,изменив </a:t>
            </a:r>
            <a:r>
              <a:rPr lang="ru-RU" sz="2400" b="1" dirty="0" err="1" smtClean="0">
                <a:latin typeface="Georgia" pitchFamily="18" charset="0"/>
              </a:rPr>
              <a:t>слово.Допиши</a:t>
            </a:r>
            <a:r>
              <a:rPr lang="ru-RU" sz="2400" b="1" dirty="0" smtClean="0">
                <a:latin typeface="Georgia" pitchFamily="18" charset="0"/>
              </a:rPr>
              <a:t> на это правило ещё 2-3 слова.</a:t>
            </a:r>
          </a:p>
          <a:p>
            <a:r>
              <a:rPr lang="ru-RU" sz="2800" b="1" i="1" dirty="0"/>
              <a:t>Малыши среди двора</a:t>
            </a:r>
            <a:br>
              <a:rPr lang="ru-RU" sz="2800" b="1" i="1" dirty="0"/>
            </a:br>
            <a:r>
              <a:rPr lang="ru-RU" sz="2800" b="1" i="1" dirty="0"/>
              <a:t>Хоровод водили.</a:t>
            </a:r>
            <a:br>
              <a:rPr lang="ru-RU" sz="2800" b="1" i="1" dirty="0"/>
            </a:br>
            <a:r>
              <a:rPr lang="ru-RU" sz="2800" b="1" i="1" dirty="0"/>
              <a:t>В гуси-лебеди игра,</a:t>
            </a:r>
            <a:br>
              <a:rPr lang="ru-RU" sz="2800" b="1" i="1" dirty="0"/>
            </a:br>
            <a:r>
              <a:rPr lang="ru-RU" sz="2800" b="1" i="1" dirty="0"/>
              <a:t>Серый волк — Василий.</a:t>
            </a:r>
          </a:p>
          <a:p>
            <a:r>
              <a:rPr lang="ru-RU" sz="2800" b="1" i="1" dirty="0"/>
              <a:t>— Гуси-лебеди, домой!</a:t>
            </a:r>
            <a:br>
              <a:rPr lang="ru-RU" sz="2800" b="1" i="1" dirty="0"/>
            </a:br>
            <a:r>
              <a:rPr lang="ru-RU" sz="2800" b="1" i="1" dirty="0"/>
              <a:t>Серый волк под горой</a:t>
            </a:r>
            <a:r>
              <a:rPr lang="ru-RU" sz="2800" b="1" i="1" dirty="0" smtClean="0"/>
              <a:t>!   </a:t>
            </a:r>
            <a:r>
              <a:rPr lang="ru-RU" sz="2800" b="1" i="1" dirty="0" err="1" smtClean="0"/>
              <a:t>А.Л.Барто</a:t>
            </a:r>
            <a:endParaRPr lang="ru-RU" sz="2800" b="1" i="1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8993" y="1864228"/>
            <a:ext cx="1174402" cy="216000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954107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Правописание безударных </a:t>
            </a:r>
            <a:r>
              <a:rPr lang="ru-RU" sz="2800" b="1" spc="50" dirty="0" err="1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гласных,проверяемых</a:t>
            </a:r>
            <a:r>
              <a:rPr lang="ru-RU" sz="2800" b="1" spc="50" dirty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ударением.</a:t>
            </a:r>
            <a:endParaRPr lang="ru-RU" sz="28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56184" y="1628800"/>
            <a:ext cx="71642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Учитель </a:t>
            </a:r>
            <a:r>
              <a:rPr lang="ru-RU" sz="2800" dirty="0"/>
              <a:t>называет любое слово с непроверяемыми написаниями из числа изученных. (В помощь нам послужат словарик на странице </a:t>
            </a:r>
            <a:r>
              <a:rPr lang="ru-RU" sz="2800" dirty="0" smtClean="0"/>
              <a:t>136-137)</a:t>
            </a:r>
            <a:endParaRPr lang="ru-RU" sz="2800" dirty="0"/>
          </a:p>
          <a:p>
            <a:r>
              <a:rPr lang="ru-RU" sz="2800" dirty="0"/>
              <a:t>Например,</a:t>
            </a:r>
            <a:r>
              <a:rPr lang="ru-RU" sz="2800" i="1" dirty="0"/>
              <a:t> </a:t>
            </a:r>
            <a:r>
              <a:rPr lang="ru-RU" sz="2800" i="1" dirty="0" smtClean="0"/>
              <a:t>алфавит</a:t>
            </a:r>
            <a:r>
              <a:rPr lang="ru-RU" sz="2800" i="1" dirty="0"/>
              <a:t> </a:t>
            </a:r>
            <a:r>
              <a:rPr lang="ru-RU" sz="2800" dirty="0"/>
              <a:t>оканчивается на</a:t>
            </a:r>
            <a:r>
              <a:rPr lang="ru-RU" sz="2800" i="1" dirty="0"/>
              <a:t> </a:t>
            </a:r>
            <a:r>
              <a:rPr lang="ru-RU" sz="2800" b="1" i="1" dirty="0"/>
              <a:t>т</a:t>
            </a:r>
            <a:r>
              <a:rPr lang="ru-RU" sz="2800" i="1" dirty="0"/>
              <a:t>, </a:t>
            </a:r>
            <a:r>
              <a:rPr lang="ru-RU" sz="2800" dirty="0"/>
              <a:t>значит, ученик называет следующее слово на</a:t>
            </a:r>
            <a:r>
              <a:rPr lang="ru-RU" sz="2800" i="1" dirty="0"/>
              <a:t> </a:t>
            </a:r>
            <a:r>
              <a:rPr lang="ru-RU" sz="2800" b="1" i="1" dirty="0"/>
              <a:t>т</a:t>
            </a:r>
            <a:r>
              <a:rPr lang="ru-RU" sz="2800" i="1" dirty="0"/>
              <a:t>. </a:t>
            </a:r>
            <a:r>
              <a:rPr lang="ru-RU" sz="2800" dirty="0"/>
              <a:t>Так записываются несколько слов (4–6 – сколько получится</a:t>
            </a:r>
            <a:r>
              <a:rPr lang="ru-RU" sz="2800" i="1" dirty="0"/>
              <a:t>).</a:t>
            </a:r>
            <a:endParaRPr lang="ru-RU" sz="2800" dirty="0"/>
          </a:p>
          <a:p>
            <a:r>
              <a:rPr lang="ru-RU" sz="2800" b="1" i="1" dirty="0"/>
              <a:t>(алфавит</a:t>
            </a:r>
            <a:r>
              <a:rPr lang="ru-RU" sz="2800" b="1" i="1" dirty="0" smtClean="0"/>
              <a:t>, топор, Россия, язык, карандаш </a:t>
            </a:r>
            <a:r>
              <a:rPr lang="ru-RU" sz="2800" b="1" i="1" dirty="0"/>
              <a:t>и т. д.)</a:t>
            </a:r>
          </a:p>
          <a:p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23728" y="251937"/>
            <a:ext cx="5976664" cy="1077218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dirty="0"/>
              <a:t>Игра «Начни слово на последнюю букву».</a:t>
            </a:r>
            <a:endParaRPr lang="ru-RU" sz="3200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05354" y="3866276"/>
            <a:ext cx="76328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/>
              <a:t>Знаем твердо, что </a:t>
            </a:r>
            <a:r>
              <a:rPr lang="ru-RU" sz="2800" b="1" dirty="0" err="1"/>
              <a:t>жи</a:t>
            </a:r>
            <a:r>
              <a:rPr lang="ru-RU" sz="2800" b="1" dirty="0"/>
              <a:t> – ши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Пишем только с гласной и,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А в словах, где </a:t>
            </a:r>
            <a:r>
              <a:rPr lang="ru-RU" sz="2800" b="1" dirty="0" err="1"/>
              <a:t>ча</a:t>
            </a:r>
            <a:r>
              <a:rPr lang="ru-RU" sz="2800" b="1" dirty="0"/>
              <a:t> и ща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Мы напишем только с а.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Где же встретим мы чу – </a:t>
            </a:r>
            <a:r>
              <a:rPr lang="ru-RU" sz="2800" b="1" dirty="0" err="1"/>
              <a:t>щу</a:t>
            </a:r>
            <a:r>
              <a:rPr lang="ru-RU" sz="2800" b="1" dirty="0"/>
              <a:t>,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То напишем с буквой у.</a:t>
            </a:r>
            <a:endParaRPr lang="ru-RU" sz="2800" b="1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41458" y="1188620"/>
            <a:ext cx="66967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«Рассыпаны</a:t>
            </a:r>
            <a:r>
              <a:rPr lang="ru-RU" sz="2800" dirty="0"/>
              <a:t>» </a:t>
            </a:r>
            <a:r>
              <a:rPr lang="ru-RU" sz="2800" dirty="0" smtClean="0"/>
              <a:t>буквы:</a:t>
            </a:r>
            <a:r>
              <a:rPr lang="ru-RU" sz="2800" dirty="0"/>
              <a:t> </a:t>
            </a:r>
            <a:r>
              <a:rPr lang="ru-RU" sz="2800" b="1" i="1" dirty="0"/>
              <a:t>а, и, у, ж, ш, ч, щ.</a:t>
            </a:r>
            <a:endParaRPr lang="ru-RU" sz="2800" b="1" dirty="0"/>
          </a:p>
          <a:p>
            <a:r>
              <a:rPr lang="ru-RU" sz="2800" dirty="0"/>
              <a:t>– Составьте из россыпи знакомые буквосочетания 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Работа в группах : </a:t>
            </a:r>
            <a:r>
              <a:rPr lang="ru-RU" sz="2800" b="1" i="1" dirty="0" smtClean="0"/>
              <a:t>Игра </a:t>
            </a:r>
            <a:r>
              <a:rPr lang="ru-RU" sz="2800" b="1" i="1" dirty="0"/>
              <a:t>«Кто больше составит слов с данным буквосочетанием»</a:t>
            </a:r>
            <a:r>
              <a:rPr lang="ru-RU" sz="2800" b="1" dirty="0"/>
              <a:t>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60232" y="314096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137536"/>
            <a:ext cx="5832648" cy="83099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dirty="0"/>
              <a:t>Гласные </a:t>
            </a:r>
            <a:r>
              <a:rPr lang="ru-RU" sz="2400" b="1" i="1" dirty="0"/>
              <a:t>и, у, а</a:t>
            </a:r>
            <a:r>
              <a:rPr lang="ru-RU" sz="2400" b="1" dirty="0"/>
              <a:t> </a:t>
            </a:r>
          </a:p>
          <a:p>
            <a:pPr algn="ctr"/>
            <a:r>
              <a:rPr lang="ru-RU" sz="2400" b="1" dirty="0"/>
              <a:t>после шипящих. 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68424" y="560689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Ножи,</a:t>
            </a:r>
            <a:r>
              <a:rPr lang="ru-RU" sz="2800" b="1" i="1" dirty="0"/>
              <a:t> </a:t>
            </a:r>
            <a:r>
              <a:rPr lang="ru-RU" sz="2800" b="1" i="1" dirty="0" err="1" smtClean="0"/>
              <a:t>машина,часы</a:t>
            </a:r>
            <a:r>
              <a:rPr lang="ru-RU" sz="2800" b="1" i="1" dirty="0" smtClean="0"/>
              <a:t>, запущу, чашка.</a:t>
            </a:r>
            <a:endParaRPr lang="ru-RU" sz="2800" b="1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79329" y="1214755"/>
            <a:ext cx="66967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Игра «Доскажи словечко»</a:t>
            </a:r>
          </a:p>
          <a:p>
            <a:r>
              <a:rPr lang="ru-RU" sz="2800" i="1" dirty="0" smtClean="0"/>
              <a:t>1.Ты </a:t>
            </a:r>
            <a:r>
              <a:rPr lang="ru-RU" sz="2800" i="1" dirty="0"/>
              <a:t>к обеду </a:t>
            </a:r>
            <a:r>
              <a:rPr lang="ru-RU" sz="2800" i="1" dirty="0" smtClean="0"/>
              <a:t>положи ложки</a:t>
            </a:r>
            <a:r>
              <a:rPr lang="ru-RU" sz="2800" i="1" dirty="0"/>
              <a:t>, вилки и ... </a:t>
            </a:r>
            <a:r>
              <a:rPr lang="ru-RU" sz="2800" i="1" dirty="0" smtClean="0"/>
              <a:t>.</a:t>
            </a:r>
            <a:endParaRPr lang="ru-RU" sz="2800" dirty="0"/>
          </a:p>
          <a:p>
            <a:r>
              <a:rPr lang="ru-RU" sz="2800" i="1" dirty="0" smtClean="0"/>
              <a:t>2.Не поедет без бензина                                                               Наша быстрая ...</a:t>
            </a:r>
          </a:p>
          <a:p>
            <a:r>
              <a:rPr lang="ru-RU" sz="2800" i="1" dirty="0" smtClean="0"/>
              <a:t>3.</a:t>
            </a:r>
            <a:r>
              <a:rPr lang="ru-RU" sz="2800" i="1" dirty="0"/>
              <a:t> Идут, бегут, а с места не сойдут.</a:t>
            </a:r>
            <a:r>
              <a:rPr lang="ru-RU" sz="2800" i="1" dirty="0" smtClean="0"/>
              <a:t> </a:t>
            </a:r>
          </a:p>
          <a:p>
            <a:r>
              <a:rPr lang="ru-RU" sz="2800" i="1" dirty="0"/>
              <a:t>4</a:t>
            </a:r>
            <a:r>
              <a:rPr lang="ru-RU" sz="2800" i="1" dirty="0" smtClean="0"/>
              <a:t>. </a:t>
            </a:r>
            <a:r>
              <a:rPr lang="ru-RU" sz="2800" i="1" dirty="0"/>
              <a:t>Я только нитки </a:t>
            </a:r>
            <a:r>
              <a:rPr lang="ru-RU" sz="2800" i="1" dirty="0" smtClean="0"/>
              <a:t>отыщу</a:t>
            </a:r>
            <a:endParaRPr lang="ru-RU" sz="2800" dirty="0"/>
          </a:p>
          <a:p>
            <a:r>
              <a:rPr lang="ru-RU" sz="2800" i="1" dirty="0"/>
              <a:t>И змея в небо ...    </a:t>
            </a:r>
            <a:endParaRPr lang="ru-RU" sz="2800" i="1" dirty="0" smtClean="0"/>
          </a:p>
          <a:p>
            <a:r>
              <a:rPr lang="ru-RU" sz="2800" i="1" dirty="0"/>
              <a:t>5</a:t>
            </a:r>
            <a:r>
              <a:rPr lang="ru-RU" sz="2800" i="1" dirty="0" smtClean="0"/>
              <a:t>. </a:t>
            </a:r>
            <a:r>
              <a:rPr lang="ru-RU" sz="2800" i="1" dirty="0"/>
              <a:t>Удивляется наш Сашка:</a:t>
            </a:r>
            <a:endParaRPr lang="ru-RU" sz="2800" dirty="0"/>
          </a:p>
          <a:p>
            <a:r>
              <a:rPr lang="ru-RU" sz="2800" i="1" dirty="0"/>
              <a:t> — Блюдце есть, а где же </a:t>
            </a:r>
            <a:r>
              <a:rPr lang="ru-RU" sz="2800" i="1" dirty="0" smtClean="0"/>
              <a:t>...</a:t>
            </a:r>
            <a:endParaRPr lang="ru-RU" sz="2800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1650" y="2492896"/>
            <a:ext cx="1213548" cy="223200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95410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dirty="0"/>
              <a:t>Гласные </a:t>
            </a:r>
            <a:r>
              <a:rPr lang="ru-RU" sz="2800" b="1" i="1" dirty="0"/>
              <a:t>и, у, а</a:t>
            </a:r>
            <a:r>
              <a:rPr lang="ru-RU" sz="2800" b="1" dirty="0"/>
              <a:t> </a:t>
            </a:r>
          </a:p>
          <a:p>
            <a:pPr algn="ctr"/>
            <a:r>
              <a:rPr lang="ru-RU" sz="2800" b="1" dirty="0"/>
              <a:t>после шипящих. 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42062" y="5690127"/>
            <a:ext cx="789839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dirty="0" err="1" smtClean="0">
                <a:latin typeface="Georgia" pitchFamily="18" charset="0"/>
              </a:rPr>
              <a:t>Ш</a:t>
            </a:r>
            <a:r>
              <a:rPr lang="ru-RU" sz="2800" b="1" i="1" dirty="0" err="1" smtClean="0">
                <a:solidFill>
                  <a:srgbClr val="00B050"/>
                </a:solidFill>
                <a:latin typeface="Georgia" pitchFamily="18" charset="0"/>
              </a:rPr>
              <a:t>и</a:t>
            </a:r>
            <a:r>
              <a:rPr lang="ru-RU" sz="2800" b="1" i="1" dirty="0" err="1" smtClean="0">
                <a:latin typeface="Georgia" pitchFamily="18" charset="0"/>
              </a:rPr>
              <a:t>рокий,больш</a:t>
            </a:r>
            <a:r>
              <a:rPr lang="ru-RU" sz="2800" b="1" i="1" dirty="0" err="1" smtClean="0">
                <a:solidFill>
                  <a:srgbClr val="00B050"/>
                </a:solidFill>
                <a:latin typeface="Georgia" pitchFamily="18" charset="0"/>
              </a:rPr>
              <a:t>и</a:t>
            </a:r>
            <a:r>
              <a:rPr lang="ru-RU" sz="2800" b="1" i="1" dirty="0" err="1" smtClean="0">
                <a:latin typeface="Georgia" pitchFamily="18" charset="0"/>
              </a:rPr>
              <a:t>е,чуж</a:t>
            </a:r>
            <a:r>
              <a:rPr lang="ru-RU" sz="2800" b="1" i="1" dirty="0" err="1" smtClean="0">
                <a:solidFill>
                  <a:srgbClr val="00B050"/>
                </a:solidFill>
                <a:latin typeface="Georgia" pitchFamily="18" charset="0"/>
              </a:rPr>
              <a:t>и</a:t>
            </a:r>
            <a:r>
              <a:rPr lang="ru-RU" sz="2800" b="1" i="1" dirty="0" err="1" smtClean="0">
                <a:latin typeface="Georgia" pitchFamily="18" charset="0"/>
              </a:rPr>
              <a:t>е,встреч</a:t>
            </a:r>
            <a:r>
              <a:rPr lang="ru-RU" sz="2800" b="1" i="1" dirty="0" err="1" smtClean="0">
                <a:solidFill>
                  <a:srgbClr val="00B050"/>
                </a:solidFill>
                <a:latin typeface="Georgia" pitchFamily="18" charset="0"/>
              </a:rPr>
              <a:t>а</a:t>
            </a:r>
            <a:r>
              <a:rPr lang="ru-RU" sz="2800" b="1" i="1" dirty="0" err="1" smtClean="0">
                <a:latin typeface="Georgia" pitchFamily="18" charset="0"/>
              </a:rPr>
              <a:t>ет,ж</a:t>
            </a:r>
            <a:r>
              <a:rPr lang="ru-RU" sz="2800" b="1" i="1" dirty="0" err="1" smtClean="0">
                <a:solidFill>
                  <a:srgbClr val="00B050"/>
                </a:solidFill>
                <a:latin typeface="Georgia" pitchFamily="18" charset="0"/>
              </a:rPr>
              <a:t>и</a:t>
            </a:r>
            <a:r>
              <a:rPr lang="ru-RU" sz="2800" b="1" i="1" dirty="0" err="1" smtClean="0">
                <a:latin typeface="Georgia" pitchFamily="18" charset="0"/>
              </a:rPr>
              <a:t>вой,ч</a:t>
            </a:r>
            <a:r>
              <a:rPr lang="ru-RU" sz="2800" b="1" i="1" dirty="0" err="1" smtClean="0">
                <a:solidFill>
                  <a:srgbClr val="00B050"/>
                </a:solidFill>
                <a:latin typeface="Georgia" pitchFamily="18" charset="0"/>
              </a:rPr>
              <a:t>а</a:t>
            </a:r>
            <a:r>
              <a:rPr lang="ru-RU" sz="2800" b="1" i="1" dirty="0" err="1" smtClean="0">
                <a:latin typeface="Georgia" pitchFamily="18" charset="0"/>
              </a:rPr>
              <a:t>сто,ищ</a:t>
            </a:r>
            <a:r>
              <a:rPr lang="ru-RU" sz="2800" b="1" i="1" dirty="0" err="1" smtClean="0">
                <a:solidFill>
                  <a:srgbClr val="00B050"/>
                </a:solidFill>
                <a:latin typeface="Georgia" pitchFamily="18" charset="0"/>
              </a:rPr>
              <a:t>у</a:t>
            </a:r>
            <a:r>
              <a:rPr lang="ru-RU" sz="2800" b="1" i="1" dirty="0" err="1" smtClean="0">
                <a:latin typeface="Georgia" pitchFamily="18" charset="0"/>
              </a:rPr>
              <a:t>,молч</a:t>
            </a:r>
            <a:r>
              <a:rPr lang="ru-RU" sz="2800" b="1" i="1" dirty="0" err="1" smtClean="0">
                <a:solidFill>
                  <a:srgbClr val="00B050"/>
                </a:solidFill>
                <a:latin typeface="Georgia" pitchFamily="18" charset="0"/>
              </a:rPr>
              <a:t>у</a:t>
            </a:r>
            <a:r>
              <a:rPr lang="ru-RU" sz="2800" b="1" i="1" dirty="0" err="1" smtClean="0">
                <a:latin typeface="Georgia" pitchFamily="18" charset="0"/>
              </a:rPr>
              <a:t>н</a:t>
            </a:r>
            <a:r>
              <a:rPr lang="ru-RU" sz="2800" b="1" i="1" dirty="0" smtClean="0">
                <a:latin typeface="Georgia" pitchFamily="18" charset="0"/>
              </a:rPr>
              <a:t>.</a:t>
            </a:r>
            <a:endParaRPr lang="ru-RU" sz="2800" b="1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05726" y="876055"/>
            <a:ext cx="669674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/>
              <a:t>Замените  слово противоположным по значению словом (антонимом) с орфограммами </a:t>
            </a:r>
            <a:r>
              <a:rPr lang="ru-RU" sz="2800" i="1" dirty="0" smtClean="0"/>
              <a:t>«</a:t>
            </a:r>
            <a:r>
              <a:rPr lang="ru-RU" sz="2800" i="1" dirty="0" err="1" smtClean="0"/>
              <a:t>жи</a:t>
            </a:r>
            <a:r>
              <a:rPr lang="ru-RU" sz="2800" i="1" dirty="0" smtClean="0"/>
              <a:t>-ши</a:t>
            </a:r>
            <a:r>
              <a:rPr lang="ru-RU" sz="2800" i="1" dirty="0"/>
              <a:t>, </a:t>
            </a:r>
            <a:r>
              <a:rPr lang="ru-RU" sz="2800" i="1" dirty="0" err="1"/>
              <a:t>ча</a:t>
            </a:r>
            <a:r>
              <a:rPr lang="ru-RU" sz="2800" i="1" dirty="0"/>
              <a:t>-ща, </a:t>
            </a:r>
            <a:r>
              <a:rPr lang="ru-RU" sz="2800" i="1" dirty="0" smtClean="0"/>
              <a:t>чу-</a:t>
            </a:r>
            <a:r>
              <a:rPr lang="ru-RU" sz="2800" i="1" dirty="0" err="1" smtClean="0"/>
              <a:t>щу</a:t>
            </a:r>
            <a:r>
              <a:rPr lang="ru-RU" sz="2800" i="1" dirty="0" smtClean="0"/>
              <a:t>»:</a:t>
            </a:r>
          </a:p>
          <a:p>
            <a:r>
              <a:rPr lang="ru-RU" sz="2800" b="1" i="1" dirty="0"/>
              <a:t>узкий - ш____________,</a:t>
            </a:r>
            <a:endParaRPr lang="ru-RU" sz="2800" b="1" dirty="0"/>
          </a:p>
          <a:p>
            <a:r>
              <a:rPr lang="ru-RU" sz="2800" b="1" i="1" dirty="0"/>
              <a:t>маленькие - б____________,</a:t>
            </a:r>
            <a:endParaRPr lang="ru-RU" sz="2800" b="1" dirty="0"/>
          </a:p>
          <a:p>
            <a:r>
              <a:rPr lang="ru-RU" sz="2800" b="1" i="1" dirty="0"/>
              <a:t>свои - ч__________________,</a:t>
            </a:r>
            <a:endParaRPr lang="ru-RU" sz="2800" b="1" dirty="0"/>
          </a:p>
          <a:p>
            <a:r>
              <a:rPr lang="ru-RU" sz="2800" b="1" i="1" dirty="0"/>
              <a:t>провожает - в_____________,</a:t>
            </a:r>
            <a:endParaRPr lang="ru-RU" sz="2800" b="1" dirty="0"/>
          </a:p>
          <a:p>
            <a:r>
              <a:rPr lang="ru-RU" sz="2800" b="1" i="1" dirty="0"/>
              <a:t>мёртвый - ж_____________,</a:t>
            </a:r>
            <a:endParaRPr lang="ru-RU" sz="2800" b="1" dirty="0"/>
          </a:p>
          <a:p>
            <a:r>
              <a:rPr lang="ru-RU" sz="2800" b="1" i="1" dirty="0"/>
              <a:t>редко - ч</a:t>
            </a:r>
            <a:r>
              <a:rPr lang="ru-RU" sz="2800" b="1" i="1" dirty="0" smtClean="0"/>
              <a:t>____________,</a:t>
            </a:r>
          </a:p>
          <a:p>
            <a:r>
              <a:rPr lang="ru-RU" sz="2800" b="1" i="1" dirty="0" smtClean="0"/>
              <a:t>пряч</a:t>
            </a:r>
            <a:r>
              <a:rPr lang="ru-RU" sz="2800" b="1" i="1" dirty="0"/>
              <a:t>у</a:t>
            </a:r>
            <a:r>
              <a:rPr lang="ru-RU" sz="2800" b="1" i="1" dirty="0" smtClean="0"/>
              <a:t> </a:t>
            </a:r>
            <a:r>
              <a:rPr lang="ru-RU" sz="2800" b="1" i="1" dirty="0"/>
              <a:t>- </a:t>
            </a:r>
            <a:r>
              <a:rPr lang="ru-RU" sz="2800" b="1" i="1" dirty="0" err="1"/>
              <a:t>ищ</a:t>
            </a:r>
            <a:r>
              <a:rPr lang="ru-RU" sz="2800" b="1" i="1" dirty="0"/>
              <a:t>________</a:t>
            </a:r>
            <a:endParaRPr lang="ru-RU" sz="2800" b="1" dirty="0"/>
          </a:p>
          <a:p>
            <a:r>
              <a:rPr lang="ru-RU" sz="2800" b="1" i="1" dirty="0"/>
              <a:t>болтун - м</a:t>
            </a:r>
            <a:r>
              <a:rPr lang="ru-RU" sz="2800" b="1" i="1" dirty="0" smtClean="0"/>
              <a:t>__________.</a:t>
            </a:r>
            <a:endParaRPr lang="ru-RU" sz="2800" b="1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54837" y="242088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95736" y="53937"/>
            <a:ext cx="5832648" cy="83099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dirty="0"/>
              <a:t>Гласные </a:t>
            </a:r>
            <a:r>
              <a:rPr lang="ru-RU" sz="2400" b="1" i="1" dirty="0"/>
              <a:t>и, у, а</a:t>
            </a:r>
            <a:r>
              <a:rPr lang="ru-RU" sz="2400" b="1" dirty="0"/>
              <a:t> </a:t>
            </a:r>
          </a:p>
          <a:p>
            <a:pPr algn="ctr"/>
            <a:r>
              <a:rPr lang="ru-RU" sz="2400" b="1" dirty="0"/>
              <a:t>после шипящих. 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27014" y="4211570"/>
            <a:ext cx="7632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/>
              <a:t>Коровы - </a:t>
            </a:r>
            <a:r>
              <a:rPr lang="ru-RU" sz="2800" i="1" dirty="0" smtClean="0"/>
              <a:t>мыч</a:t>
            </a:r>
            <a:r>
              <a:rPr lang="ru-RU" sz="2800" i="1" dirty="0" smtClean="0">
                <a:solidFill>
                  <a:srgbClr val="00B050"/>
                </a:solidFill>
              </a:rPr>
              <a:t>а</a:t>
            </a:r>
            <a:r>
              <a:rPr lang="ru-RU" sz="2800" i="1" dirty="0" smtClean="0"/>
              <a:t>т, </a:t>
            </a:r>
            <a:r>
              <a:rPr lang="ru-RU" sz="2800" i="1" dirty="0" err="1"/>
              <a:t>птецы</a:t>
            </a:r>
            <a:r>
              <a:rPr lang="ru-RU" sz="2800" i="1" dirty="0"/>
              <a:t> - </a:t>
            </a:r>
            <a:r>
              <a:rPr lang="ru-RU" sz="2800" i="1" dirty="0" smtClean="0"/>
              <a:t>пищ</a:t>
            </a:r>
            <a:r>
              <a:rPr lang="ru-RU" sz="2800" i="1" dirty="0" smtClean="0">
                <a:solidFill>
                  <a:srgbClr val="00B050"/>
                </a:solidFill>
              </a:rPr>
              <a:t>а</a:t>
            </a:r>
            <a:r>
              <a:rPr lang="ru-RU" sz="2800" i="1" dirty="0" smtClean="0"/>
              <a:t>т, </a:t>
            </a:r>
            <a:r>
              <a:rPr lang="ru-RU" sz="2800" i="1" dirty="0"/>
              <a:t>змея </a:t>
            </a:r>
            <a:r>
              <a:rPr lang="ru-RU" sz="2800" i="1" dirty="0" smtClean="0"/>
              <a:t>ш</a:t>
            </a:r>
            <a:r>
              <a:rPr lang="ru-RU" sz="2800" i="1" dirty="0" smtClean="0">
                <a:solidFill>
                  <a:srgbClr val="00B050"/>
                </a:solidFill>
              </a:rPr>
              <a:t>и</a:t>
            </a:r>
            <a:r>
              <a:rPr lang="ru-RU" sz="2800" i="1" dirty="0" smtClean="0"/>
              <a:t>пит, </a:t>
            </a:r>
            <a:r>
              <a:rPr lang="ru-RU" sz="2800" i="1" dirty="0"/>
              <a:t>сычи - </a:t>
            </a:r>
            <a:r>
              <a:rPr lang="ru-RU" sz="2800" i="1" dirty="0" smtClean="0"/>
              <a:t>крич</a:t>
            </a:r>
            <a:r>
              <a:rPr lang="ru-RU" sz="2800" i="1" dirty="0" smtClean="0">
                <a:solidFill>
                  <a:srgbClr val="00B050"/>
                </a:solidFill>
              </a:rPr>
              <a:t>а</a:t>
            </a:r>
            <a:r>
              <a:rPr lang="ru-RU" sz="2800" i="1" dirty="0" smtClean="0"/>
              <a:t>т, </a:t>
            </a:r>
            <a:r>
              <a:rPr lang="ru-RU" sz="2800" i="1" dirty="0"/>
              <a:t>кузнечики -</a:t>
            </a:r>
            <a:r>
              <a:rPr lang="ru-RU" sz="2800" i="1" dirty="0" smtClean="0"/>
              <a:t>трещ</a:t>
            </a:r>
            <a:r>
              <a:rPr lang="ru-RU" sz="2800" i="1" dirty="0" smtClean="0">
                <a:solidFill>
                  <a:srgbClr val="00B050"/>
                </a:solidFill>
              </a:rPr>
              <a:t>а</a:t>
            </a:r>
            <a:r>
              <a:rPr lang="ru-RU" sz="2800" i="1" dirty="0" smtClean="0"/>
              <a:t>т, </a:t>
            </a:r>
            <a:r>
              <a:rPr lang="ru-RU" sz="2800" i="1" dirty="0"/>
              <a:t>дятлы - </a:t>
            </a:r>
            <a:r>
              <a:rPr lang="ru-RU" sz="2800" i="1" dirty="0" smtClean="0"/>
              <a:t>стуч</a:t>
            </a:r>
            <a:r>
              <a:rPr lang="ru-RU" sz="2800" i="1" dirty="0" smtClean="0">
                <a:solidFill>
                  <a:srgbClr val="00B050"/>
                </a:solidFill>
              </a:rPr>
              <a:t>а</a:t>
            </a:r>
            <a:r>
              <a:rPr lang="ru-RU" sz="2800" i="1" dirty="0" smtClean="0"/>
              <a:t>т, </a:t>
            </a:r>
            <a:r>
              <a:rPr lang="ru-RU" sz="2800" i="1" dirty="0"/>
              <a:t>кони </a:t>
            </a:r>
            <a:r>
              <a:rPr lang="ru-RU" sz="2800" i="1" dirty="0" smtClean="0"/>
              <a:t>- мч</a:t>
            </a:r>
            <a:r>
              <a:rPr lang="ru-RU" sz="2800" i="1" dirty="0" smtClean="0">
                <a:solidFill>
                  <a:srgbClr val="00B050"/>
                </a:solidFill>
              </a:rPr>
              <a:t>а</a:t>
            </a:r>
            <a:r>
              <a:rPr lang="ru-RU" sz="2800" i="1" dirty="0" smtClean="0"/>
              <a:t>т</a:t>
            </a:r>
            <a:r>
              <a:rPr lang="ru-RU" sz="2800" i="1" dirty="0"/>
              <a:t>.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05392" y="1447736"/>
            <a:ext cx="6696744" cy="276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/>
              <a:t>Напиши действия к предметам, в которых есть орфограмма </a:t>
            </a:r>
            <a:r>
              <a:rPr lang="ru-RU" sz="2800" dirty="0" smtClean="0"/>
              <a:t>«</a:t>
            </a:r>
            <a:r>
              <a:rPr lang="ru-RU" sz="2800" dirty="0" err="1" smtClean="0"/>
              <a:t>жи</a:t>
            </a:r>
            <a:r>
              <a:rPr lang="ru-RU" sz="2800" dirty="0" smtClean="0"/>
              <a:t>-ши</a:t>
            </a:r>
            <a:r>
              <a:rPr lang="ru-RU" sz="2800" dirty="0"/>
              <a:t>, </a:t>
            </a:r>
            <a:r>
              <a:rPr lang="ru-RU" sz="2800" dirty="0" err="1"/>
              <a:t>ча</a:t>
            </a:r>
            <a:r>
              <a:rPr lang="ru-RU" sz="2800" dirty="0"/>
              <a:t>-ща, </a:t>
            </a:r>
            <a:r>
              <a:rPr lang="ru-RU" sz="2800" dirty="0" smtClean="0"/>
              <a:t>чу-</a:t>
            </a:r>
            <a:r>
              <a:rPr lang="ru-RU" sz="2800" dirty="0" err="1" smtClean="0"/>
              <a:t>щу</a:t>
            </a:r>
            <a:r>
              <a:rPr lang="ru-RU" sz="2800" dirty="0" smtClean="0"/>
              <a:t>»:</a:t>
            </a:r>
          </a:p>
          <a:p>
            <a:pPr>
              <a:spcBef>
                <a:spcPct val="20000"/>
              </a:spcBef>
            </a:pPr>
            <a:r>
              <a:rPr lang="ru-RU" sz="2800" b="1" i="1" dirty="0"/>
              <a:t>Коровы - м________, </a:t>
            </a:r>
            <a:r>
              <a:rPr lang="ru-RU" sz="2800" b="1" i="1" dirty="0" err="1"/>
              <a:t>птецы</a:t>
            </a:r>
            <a:r>
              <a:rPr lang="ru-RU" sz="2800" b="1" i="1" dirty="0"/>
              <a:t> - п__________, змея ш__________, сычи - </a:t>
            </a:r>
            <a:r>
              <a:rPr lang="ru-RU" sz="2800" b="1" i="1" dirty="0" err="1"/>
              <a:t>кр</a:t>
            </a:r>
            <a:r>
              <a:rPr lang="ru-RU" sz="2800" b="1" i="1" dirty="0"/>
              <a:t>__________, кузнечики -</a:t>
            </a:r>
            <a:r>
              <a:rPr lang="ru-RU" sz="2800" b="1" i="1" dirty="0" err="1"/>
              <a:t>тр</a:t>
            </a:r>
            <a:r>
              <a:rPr lang="ru-RU" sz="2800" b="1" i="1" dirty="0"/>
              <a:t>__________, дятлы - </a:t>
            </a:r>
            <a:r>
              <a:rPr lang="ru-RU" sz="2800" b="1" i="1" dirty="0" err="1"/>
              <a:t>ст</a:t>
            </a:r>
            <a:r>
              <a:rPr lang="ru-RU" sz="2800" b="1" i="1" dirty="0"/>
              <a:t>________, кони </a:t>
            </a:r>
            <a:r>
              <a:rPr lang="ru-RU" sz="2800" b="1" i="1" dirty="0" smtClean="0"/>
              <a:t>- </a:t>
            </a:r>
            <a:r>
              <a:rPr lang="ru-RU" sz="2800" b="1" i="1" dirty="0" err="1" smtClean="0"/>
              <a:t>мч_т</a:t>
            </a:r>
            <a:r>
              <a:rPr lang="ru-RU" sz="2800" b="1" i="1" dirty="0"/>
              <a:t>.</a:t>
            </a:r>
            <a:endParaRPr lang="ru-RU" sz="2800" b="1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9512" y="1970301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1108" y="315582"/>
            <a:ext cx="5832648" cy="83099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dirty="0"/>
              <a:t>Гласные </a:t>
            </a:r>
            <a:r>
              <a:rPr lang="ru-RU" sz="2400" b="1" i="1" dirty="0"/>
              <a:t>и, у, а</a:t>
            </a:r>
            <a:r>
              <a:rPr lang="ru-RU" sz="2400" b="1" dirty="0"/>
              <a:t> </a:t>
            </a:r>
          </a:p>
          <a:p>
            <a:pPr algn="ctr"/>
            <a:r>
              <a:rPr lang="ru-RU" sz="2400" b="1" dirty="0"/>
              <a:t>после шипящих. 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88517" y="4941304"/>
            <a:ext cx="7632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latin typeface="Georgia" pitchFamily="18" charset="0"/>
              </a:rPr>
              <a:t>Сад,флаг,город,пирог,платок,снег,враг,берег,сапог,луг,плуг,пруд,прут, </a:t>
            </a:r>
            <a:r>
              <a:rPr lang="ru-RU" sz="2800" b="1" i="1" dirty="0" err="1" smtClean="0">
                <a:latin typeface="Georgia" pitchFamily="18" charset="0"/>
              </a:rPr>
              <a:t>утюг,хлеб,сруб,мороз,лошадь,труд</a:t>
            </a:r>
            <a:r>
              <a:rPr lang="ru-RU" sz="2800" b="1" i="1" dirty="0" smtClean="0">
                <a:latin typeface="Georgia" pitchFamily="18" charset="0"/>
              </a:rPr>
              <a:t>.</a:t>
            </a:r>
            <a:endParaRPr lang="ru-RU" sz="2800" b="1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95736" y="1044678"/>
            <a:ext cx="66967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u="sng" dirty="0"/>
              <a:t>Прочитай.</a:t>
            </a:r>
            <a:endParaRPr lang="ru-RU" sz="2800" dirty="0"/>
          </a:p>
          <a:p>
            <a:r>
              <a:rPr lang="ru-RU" sz="2800" b="1" i="1" dirty="0" err="1" smtClean="0"/>
              <a:t>Сады,флаги</a:t>
            </a:r>
            <a:r>
              <a:rPr lang="ru-RU" sz="2800" b="1" i="1" dirty="0"/>
              <a:t>, города, пироги, платки, снега, враги, берега, сапоги, луга, плуги, пруды, пруты, утюги, хлеба, срубы, морозы, лошади, труды.</a:t>
            </a:r>
          </a:p>
          <a:p>
            <a:r>
              <a:rPr lang="ru-RU" sz="2800" u="sng" dirty="0"/>
              <a:t>Спиши, изменив слова так, чтобы они оканчивались </a:t>
            </a:r>
            <a:r>
              <a:rPr lang="ru-RU" sz="2800" u="sng" dirty="0" smtClean="0"/>
              <a:t>на согласный</a:t>
            </a:r>
            <a:r>
              <a:rPr lang="ru-RU" sz="2800" u="sng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830997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Парные по звонкости-глухости согласные.</a:t>
            </a:r>
            <a:endParaRPr lang="ru-RU" sz="24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539552" y="200512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4303912"/>
            <a:ext cx="76328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/>
              <a:t>Прозрачный лё</a:t>
            </a:r>
            <a:r>
              <a:rPr lang="ru-RU" sz="3200" b="1" dirty="0">
                <a:solidFill>
                  <a:srgbClr val="00B050"/>
                </a:solidFill>
              </a:rPr>
              <a:t>д</a:t>
            </a:r>
            <a:r>
              <a:rPr lang="ru-RU" sz="3200" b="1" dirty="0"/>
              <a:t>-льды, больной зу</a:t>
            </a:r>
            <a:r>
              <a:rPr lang="ru-RU" sz="3200" b="1" dirty="0">
                <a:solidFill>
                  <a:srgbClr val="00B050"/>
                </a:solidFill>
              </a:rPr>
              <a:t>б</a:t>
            </a:r>
            <a:r>
              <a:rPr lang="ru-RU" sz="3200" b="1" dirty="0"/>
              <a:t>-зубы, длинный клю</a:t>
            </a:r>
            <a:r>
              <a:rPr lang="ru-RU" sz="3200" b="1" dirty="0">
                <a:solidFill>
                  <a:srgbClr val="00B050"/>
                </a:solidFill>
              </a:rPr>
              <a:t>в</a:t>
            </a:r>
            <a:r>
              <a:rPr lang="ru-RU" sz="3200" b="1" dirty="0"/>
              <a:t>-клювы, острый но</a:t>
            </a:r>
            <a:r>
              <a:rPr lang="ru-RU" sz="3200" b="1" dirty="0">
                <a:solidFill>
                  <a:srgbClr val="00B050"/>
                </a:solidFill>
              </a:rPr>
              <a:t>ж</a:t>
            </a:r>
            <a:r>
              <a:rPr lang="ru-RU" sz="3200" b="1" dirty="0"/>
              <a:t>-ножи, песчаный бере</a:t>
            </a:r>
            <a:r>
              <a:rPr lang="ru-RU" sz="3200" b="1" dirty="0">
                <a:solidFill>
                  <a:srgbClr val="00B050"/>
                </a:solidFill>
              </a:rPr>
              <a:t>г</a:t>
            </a:r>
            <a:r>
              <a:rPr lang="ru-RU" sz="3200" b="1" dirty="0"/>
              <a:t>-берега, сильный моро</a:t>
            </a:r>
            <a:r>
              <a:rPr lang="ru-RU" sz="3200" b="1" dirty="0">
                <a:solidFill>
                  <a:srgbClr val="00B050"/>
                </a:solidFill>
              </a:rPr>
              <a:t>з</a:t>
            </a:r>
            <a:r>
              <a:rPr lang="ru-RU" sz="3200" b="1" dirty="0"/>
              <a:t>-морозы.</a:t>
            </a:r>
            <a:endParaRPr lang="ru-RU" sz="3200" b="1" i="1" dirty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27684" y="1914941"/>
            <a:ext cx="6696744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u="sng" dirty="0"/>
              <a:t>Найди и исправь ошибки:</a:t>
            </a:r>
          </a:p>
          <a:p>
            <a:pPr>
              <a:spcBef>
                <a:spcPct val="20000"/>
              </a:spcBef>
            </a:pPr>
            <a:r>
              <a:rPr lang="ru-RU" sz="3200" b="1" i="1" dirty="0"/>
              <a:t>Прозрачный лёт, больной </a:t>
            </a:r>
            <a:r>
              <a:rPr lang="ru-RU" sz="3200" b="1" i="1" dirty="0" err="1"/>
              <a:t>зуп</a:t>
            </a:r>
            <a:r>
              <a:rPr lang="ru-RU" sz="3200" b="1" i="1" dirty="0"/>
              <a:t>, длинный </a:t>
            </a:r>
            <a:r>
              <a:rPr lang="ru-RU" sz="3200" b="1" i="1" dirty="0" err="1"/>
              <a:t>клюф</a:t>
            </a:r>
            <a:r>
              <a:rPr lang="ru-RU" sz="3200" b="1" i="1" dirty="0"/>
              <a:t>, острый нош, песчаный берег, сильный </a:t>
            </a:r>
            <a:r>
              <a:rPr lang="ru-RU" sz="3200" b="1" i="1" dirty="0" err="1"/>
              <a:t>морос</a:t>
            </a:r>
            <a:r>
              <a:rPr lang="ru-RU" sz="3200" b="1" i="1" dirty="0"/>
              <a:t>.</a:t>
            </a:r>
            <a:endParaRPr lang="ru-RU" sz="3200" b="1" i="1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365664" y="1293471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59732" y="363625"/>
            <a:ext cx="5832648" cy="830997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Парные по звонкости-глухости согласные.</a:t>
            </a:r>
            <a:endParaRPr lang="ru-RU" sz="24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67644" y="4578660"/>
            <a:ext cx="76328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/>
              <a:t>3) </a:t>
            </a:r>
            <a:r>
              <a:rPr lang="ru-RU" sz="2800" b="1" i="1" dirty="0" smtClean="0"/>
              <a:t>кра</a:t>
            </a:r>
            <a:r>
              <a:rPr lang="ru-RU" sz="2800" b="1" i="1" dirty="0" smtClean="0">
                <a:solidFill>
                  <a:srgbClr val="00B050"/>
                </a:solidFill>
              </a:rPr>
              <a:t>б</a:t>
            </a:r>
            <a:r>
              <a:rPr lang="ru-RU" sz="2800" b="1" i="1" dirty="0" smtClean="0"/>
              <a:t>-крабы, стол</a:t>
            </a:r>
            <a:r>
              <a:rPr lang="ru-RU" sz="2800" b="1" i="1" dirty="0" smtClean="0">
                <a:solidFill>
                  <a:srgbClr val="00B050"/>
                </a:solidFill>
              </a:rPr>
              <a:t>б</a:t>
            </a:r>
            <a:r>
              <a:rPr lang="ru-RU" sz="2800" b="1" i="1" dirty="0" smtClean="0"/>
              <a:t>-столбы, клу</a:t>
            </a:r>
            <a:r>
              <a:rPr lang="ru-RU" sz="2800" b="1" i="1" dirty="0" smtClean="0">
                <a:solidFill>
                  <a:srgbClr val="00B050"/>
                </a:solidFill>
              </a:rPr>
              <a:t>б</a:t>
            </a:r>
            <a:r>
              <a:rPr lang="ru-RU" sz="2800" b="1" i="1" dirty="0" smtClean="0"/>
              <a:t>-клубы, хле</a:t>
            </a:r>
            <a:r>
              <a:rPr lang="ru-RU" sz="2800" b="1" i="1" dirty="0" smtClean="0">
                <a:solidFill>
                  <a:srgbClr val="00B050"/>
                </a:solidFill>
              </a:rPr>
              <a:t>б</a:t>
            </a:r>
            <a:r>
              <a:rPr lang="ru-RU" sz="2800" b="1" i="1" dirty="0" smtClean="0"/>
              <a:t>-хлебушек;</a:t>
            </a:r>
            <a:endParaRPr lang="ru-RU" sz="2800" b="1" i="1" dirty="0"/>
          </a:p>
          <a:p>
            <a:r>
              <a:rPr lang="ru-RU" sz="2800" b="1" i="1" dirty="0"/>
              <a:t>4) </a:t>
            </a:r>
            <a:r>
              <a:rPr lang="ru-RU" sz="2800" b="1" i="1" dirty="0" smtClean="0"/>
              <a:t>кни</a:t>
            </a:r>
            <a:r>
              <a:rPr lang="ru-RU" sz="2800" b="1" i="1" dirty="0" smtClean="0">
                <a:solidFill>
                  <a:srgbClr val="00B050"/>
                </a:solidFill>
              </a:rPr>
              <a:t>ж</a:t>
            </a:r>
            <a:r>
              <a:rPr lang="ru-RU" sz="2800" b="1" i="1" dirty="0" smtClean="0"/>
              <a:t>ка-книжечка, доро</a:t>
            </a:r>
            <a:r>
              <a:rPr lang="ru-RU" sz="2800" b="1" i="1" dirty="0" smtClean="0">
                <a:solidFill>
                  <a:srgbClr val="00B050"/>
                </a:solidFill>
              </a:rPr>
              <a:t>ж</a:t>
            </a:r>
            <a:r>
              <a:rPr lang="ru-RU" sz="2800" b="1" i="1" dirty="0" smtClean="0"/>
              <a:t>ки-</a:t>
            </a:r>
            <a:r>
              <a:rPr lang="ru-RU" sz="2800" b="1" i="1" dirty="0" err="1" smtClean="0"/>
              <a:t>дорожечка</a:t>
            </a:r>
            <a:r>
              <a:rPr lang="ru-RU" sz="2800" b="1" i="1" dirty="0" smtClean="0"/>
              <a:t>, но</a:t>
            </a:r>
            <a:r>
              <a:rPr lang="ru-RU" sz="2800" b="1" i="1" dirty="0" smtClean="0">
                <a:solidFill>
                  <a:srgbClr val="00B050"/>
                </a:solidFill>
              </a:rPr>
              <a:t>ж</a:t>
            </a:r>
            <a:r>
              <a:rPr lang="ru-RU" sz="2800" b="1" i="1" dirty="0" smtClean="0"/>
              <a:t>-ножи, сторо</a:t>
            </a:r>
            <a:r>
              <a:rPr lang="ru-RU" sz="2800" b="1" i="1" dirty="0" smtClean="0">
                <a:solidFill>
                  <a:srgbClr val="00B050"/>
                </a:solidFill>
              </a:rPr>
              <a:t>ж</a:t>
            </a:r>
            <a:r>
              <a:rPr lang="ru-RU" sz="2800" b="1" i="1" dirty="0" smtClean="0"/>
              <a:t>-сторожить </a:t>
            </a:r>
            <a:r>
              <a:rPr lang="ru-RU" sz="2800" b="1" i="1" dirty="0"/>
              <a:t>.</a:t>
            </a:r>
            <a:endParaRPr lang="ru-RU" sz="2800" b="1" i="1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238271"/>
            <a:ext cx="66967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/>
              <a:t>В каком ряду во всех словах пишется одна и та же буква</a:t>
            </a:r>
            <a:r>
              <a:rPr lang="ru-RU" sz="2800" dirty="0" smtClean="0"/>
              <a:t>?</a:t>
            </a:r>
            <a:endParaRPr lang="ru-RU" sz="2800" dirty="0"/>
          </a:p>
          <a:p>
            <a:r>
              <a:rPr lang="ru-RU" sz="2800" b="1" i="1" dirty="0"/>
              <a:t>1) </a:t>
            </a:r>
            <a:r>
              <a:rPr lang="ru-RU" sz="2800" b="1" i="1" dirty="0" err="1"/>
              <a:t>Ша</a:t>
            </a:r>
            <a:r>
              <a:rPr lang="ru-RU" sz="2800" b="1" i="1" dirty="0"/>
              <a:t>...ка, </a:t>
            </a:r>
            <a:r>
              <a:rPr lang="ru-RU" sz="2800" b="1" i="1" dirty="0" smtClean="0"/>
              <a:t>шу…</a:t>
            </a:r>
            <a:r>
              <a:rPr lang="ru-RU" sz="2800" b="1" i="1" dirty="0" err="1" smtClean="0"/>
              <a:t>ка,кар</a:t>
            </a:r>
            <a:r>
              <a:rPr lang="ru-RU" sz="2800" b="1" i="1" dirty="0"/>
              <a:t>..., </a:t>
            </a:r>
            <a:r>
              <a:rPr lang="ru-RU" sz="2800" b="1" i="1" dirty="0" err="1"/>
              <a:t>ло</a:t>
            </a:r>
            <a:r>
              <a:rPr lang="ru-RU" sz="2800" b="1" i="1" dirty="0"/>
              <a:t>...;</a:t>
            </a:r>
          </a:p>
          <a:p>
            <a:r>
              <a:rPr lang="ru-RU" sz="2800" b="1" i="1" dirty="0"/>
              <a:t>2) </a:t>
            </a:r>
            <a:r>
              <a:rPr lang="ru-RU" sz="2800" b="1" i="1" dirty="0" err="1"/>
              <a:t>кра</a:t>
            </a:r>
            <a:r>
              <a:rPr lang="ru-RU" sz="2800" b="1" i="1" dirty="0"/>
              <a:t>...ка, </a:t>
            </a:r>
            <a:r>
              <a:rPr lang="ru-RU" sz="2800" b="1" i="1" dirty="0" err="1"/>
              <a:t>зака</a:t>
            </a:r>
            <a:r>
              <a:rPr lang="ru-RU" sz="2800" b="1" i="1" dirty="0"/>
              <a:t>..., </a:t>
            </a:r>
            <a:r>
              <a:rPr lang="ru-RU" sz="2800" b="1" i="1" dirty="0" err="1"/>
              <a:t>вни</a:t>
            </a:r>
            <a:r>
              <a:rPr lang="ru-RU" sz="2800" b="1" i="1" dirty="0"/>
              <a:t>..., но...;</a:t>
            </a:r>
          </a:p>
          <a:p>
            <a:r>
              <a:rPr lang="ru-RU" sz="2800" b="1" i="1" dirty="0"/>
              <a:t>3) </a:t>
            </a:r>
            <a:r>
              <a:rPr lang="ru-RU" sz="2800" b="1" i="1" dirty="0" err="1"/>
              <a:t>кра</a:t>
            </a:r>
            <a:r>
              <a:rPr lang="ru-RU" sz="2800" b="1" i="1" dirty="0"/>
              <a:t>..., стол..., </a:t>
            </a:r>
            <a:r>
              <a:rPr lang="ru-RU" sz="2800" b="1" i="1" dirty="0" err="1"/>
              <a:t>клу</a:t>
            </a:r>
            <a:r>
              <a:rPr lang="ru-RU" sz="2800" b="1" i="1" dirty="0"/>
              <a:t>..., </a:t>
            </a:r>
            <a:r>
              <a:rPr lang="ru-RU" sz="2800" b="1" i="1" dirty="0" err="1" smtClean="0"/>
              <a:t>хле</a:t>
            </a:r>
            <a:r>
              <a:rPr lang="ru-RU" sz="2800" b="1" i="1" dirty="0" smtClean="0"/>
              <a:t>…;</a:t>
            </a:r>
            <a:endParaRPr lang="ru-RU" sz="2800" b="1" i="1" dirty="0"/>
          </a:p>
          <a:p>
            <a:r>
              <a:rPr lang="ru-RU" sz="2800" b="1" i="1" dirty="0"/>
              <a:t>4) </a:t>
            </a:r>
            <a:r>
              <a:rPr lang="ru-RU" sz="2800" b="1" i="1" dirty="0" err="1"/>
              <a:t>кни</a:t>
            </a:r>
            <a:r>
              <a:rPr lang="ru-RU" sz="2800" b="1" i="1" dirty="0"/>
              <a:t>...ка, </a:t>
            </a:r>
            <a:r>
              <a:rPr lang="ru-RU" sz="2800" b="1" i="1" dirty="0" err="1" smtClean="0"/>
              <a:t>доро</a:t>
            </a:r>
            <a:r>
              <a:rPr lang="ru-RU" sz="2800" b="1" i="1" dirty="0" smtClean="0"/>
              <a:t>…</a:t>
            </a:r>
            <a:r>
              <a:rPr lang="ru-RU" sz="2800" b="1" i="1" dirty="0" err="1" smtClean="0"/>
              <a:t>ки</a:t>
            </a:r>
            <a:r>
              <a:rPr lang="ru-RU" sz="2800" b="1" i="1" dirty="0" smtClean="0"/>
              <a:t>, </a:t>
            </a:r>
            <a:r>
              <a:rPr lang="ru-RU" sz="2800" b="1" i="1" dirty="0"/>
              <a:t>но..., </a:t>
            </a:r>
            <a:r>
              <a:rPr lang="ru-RU" sz="2800" b="1" i="1" dirty="0" err="1"/>
              <a:t>сторо</a:t>
            </a:r>
            <a:r>
              <a:rPr lang="ru-RU" sz="2800" b="1" i="1" dirty="0"/>
              <a:t>... .</a:t>
            </a:r>
          </a:p>
          <a:p>
            <a:r>
              <a:rPr lang="ru-RU" sz="2800" b="1" i="1" dirty="0"/>
              <a:t> </a:t>
            </a:r>
            <a:endParaRPr lang="ru-RU" sz="2800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9502" y="179414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830997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Парные по звонкости-глухости согласные.</a:t>
            </a:r>
            <a:endParaRPr lang="ru-RU" sz="24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95317" y="3942820"/>
            <a:ext cx="763284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/>
              <a:t>Жил </a:t>
            </a:r>
            <a:r>
              <a:rPr lang="ru-RU" sz="3200" b="1" dirty="0"/>
              <a:t>в Одессе чёрный </a:t>
            </a:r>
            <a:r>
              <a:rPr lang="ru-RU" sz="3200" b="1" dirty="0" smtClean="0"/>
              <a:t>ко</a:t>
            </a:r>
            <a:r>
              <a:rPr lang="ru-RU" sz="3200" b="1" dirty="0" smtClean="0">
                <a:solidFill>
                  <a:srgbClr val="00B050"/>
                </a:solidFill>
              </a:rPr>
              <a:t>т </a:t>
            </a:r>
            <a:r>
              <a:rPr lang="ru-RU" sz="3200" b="1" dirty="0"/>
              <a:t>.</a:t>
            </a:r>
          </a:p>
          <a:p>
            <a:r>
              <a:rPr lang="ru-RU" sz="3200" b="1" dirty="0"/>
              <a:t>Он </a:t>
            </a:r>
            <a:r>
              <a:rPr lang="ru-RU" sz="3200" b="1" dirty="0" smtClean="0"/>
              <a:t>зале</a:t>
            </a:r>
            <a:r>
              <a:rPr lang="ru-RU" sz="3200" b="1" dirty="0" smtClean="0">
                <a:solidFill>
                  <a:srgbClr val="00B050"/>
                </a:solidFill>
              </a:rPr>
              <a:t>з</a:t>
            </a:r>
            <a:r>
              <a:rPr lang="ru-RU" sz="3200" b="1" dirty="0" smtClean="0"/>
              <a:t> </a:t>
            </a:r>
            <a:r>
              <a:rPr lang="ru-RU" sz="3200" b="1" dirty="0"/>
              <a:t>на </a:t>
            </a:r>
            <a:r>
              <a:rPr lang="ru-RU" sz="3200" b="1" dirty="0" smtClean="0"/>
              <a:t>парохо</a:t>
            </a:r>
            <a:r>
              <a:rPr lang="ru-RU" sz="3200" b="1" dirty="0" smtClean="0">
                <a:solidFill>
                  <a:srgbClr val="00B050"/>
                </a:solidFill>
              </a:rPr>
              <a:t>д </a:t>
            </a:r>
            <a:r>
              <a:rPr lang="ru-RU" sz="3200" b="1" dirty="0"/>
              <a:t>.</a:t>
            </a:r>
          </a:p>
          <a:p>
            <a:r>
              <a:rPr lang="ru-RU" sz="3200" b="1" dirty="0"/>
              <a:t>С удовольствием в буфете</a:t>
            </a:r>
          </a:p>
          <a:p>
            <a:r>
              <a:rPr lang="ru-RU" sz="3200" b="1" dirty="0"/>
              <a:t>Съел с </a:t>
            </a:r>
            <a:r>
              <a:rPr lang="ru-RU" sz="3200" b="1" dirty="0" smtClean="0"/>
              <a:t>колба</a:t>
            </a:r>
            <a:r>
              <a:rPr lang="ru-RU" sz="3200" b="1" dirty="0" smtClean="0">
                <a:solidFill>
                  <a:srgbClr val="00B050"/>
                </a:solidFill>
              </a:rPr>
              <a:t>с</a:t>
            </a:r>
            <a:r>
              <a:rPr lang="ru-RU" sz="3200" b="1" dirty="0" smtClean="0"/>
              <a:t>кой бутербро</a:t>
            </a:r>
            <a:r>
              <a:rPr lang="ru-RU" sz="3200" b="1" dirty="0" smtClean="0">
                <a:solidFill>
                  <a:srgbClr val="00B050"/>
                </a:solidFill>
              </a:rPr>
              <a:t>д</a:t>
            </a:r>
            <a:r>
              <a:rPr lang="ru-RU" sz="3200" b="1" dirty="0" smtClean="0"/>
              <a:t> </a:t>
            </a:r>
            <a:r>
              <a:rPr lang="ru-RU" sz="3200" b="1" dirty="0"/>
              <a:t>.</a:t>
            </a:r>
          </a:p>
          <a:p>
            <a:r>
              <a:rPr lang="ru-RU" sz="3200" b="1" dirty="0" smtClean="0"/>
              <a:t>                                        Ю</a:t>
            </a:r>
            <a:r>
              <a:rPr lang="ru-RU" sz="3200" b="1" dirty="0"/>
              <a:t>. </a:t>
            </a:r>
            <a:r>
              <a:rPr lang="ru-RU" sz="3200" b="1" dirty="0" err="1"/>
              <a:t>Мориц</a:t>
            </a:r>
            <a:endParaRPr lang="ru-RU" sz="3200" b="1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06690" y="1221059"/>
            <a:ext cx="6696744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Вставь пропущенные буквы:</a:t>
            </a:r>
          </a:p>
          <a:p>
            <a:r>
              <a:rPr lang="ru-RU" sz="3200" b="1" i="1" dirty="0"/>
              <a:t>Жил в Одессе чёрный ко… .</a:t>
            </a:r>
          </a:p>
          <a:p>
            <a:r>
              <a:rPr lang="ru-RU" sz="3200" b="1" i="1" dirty="0"/>
              <a:t>Он зале… на </a:t>
            </a:r>
            <a:r>
              <a:rPr lang="ru-RU" sz="3200" b="1" i="1" dirty="0" err="1"/>
              <a:t>парохо</a:t>
            </a:r>
            <a:r>
              <a:rPr lang="ru-RU" sz="3200" b="1" i="1" dirty="0"/>
              <a:t>… .</a:t>
            </a:r>
          </a:p>
          <a:p>
            <a:r>
              <a:rPr lang="ru-RU" sz="3200" b="1" i="1" dirty="0"/>
              <a:t>С удовольствием в буфете</a:t>
            </a:r>
          </a:p>
          <a:p>
            <a:r>
              <a:rPr lang="ru-RU" sz="3200" b="1" i="1" dirty="0"/>
              <a:t>Съел с колба…кой </a:t>
            </a:r>
            <a:r>
              <a:rPr lang="ru-RU" sz="3200" b="1" i="1" dirty="0" err="1"/>
              <a:t>бутербро</a:t>
            </a:r>
            <a:r>
              <a:rPr lang="ru-RU" sz="3200" b="1" i="1" dirty="0"/>
              <a:t>… </a:t>
            </a:r>
            <a:r>
              <a:rPr lang="ru-RU" sz="3200" b="1" i="1" dirty="0" smtClean="0"/>
              <a:t>.</a:t>
            </a:r>
          </a:p>
          <a:p>
            <a:r>
              <a:rPr lang="ru-RU" sz="3200" b="1" i="1" dirty="0"/>
              <a:t> </a:t>
            </a:r>
            <a:r>
              <a:rPr lang="ru-RU" sz="3200" b="1" i="1" dirty="0" smtClean="0"/>
              <a:t>                                Ю</a:t>
            </a:r>
            <a:r>
              <a:rPr lang="ru-RU" sz="3200" b="1" i="1" dirty="0"/>
              <a:t>. </a:t>
            </a:r>
            <a:r>
              <a:rPr lang="ru-RU" sz="3200" b="1" i="1" dirty="0" err="1"/>
              <a:t>Мориц</a:t>
            </a:r>
            <a:endParaRPr lang="ru-RU" sz="3200" b="1" i="1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043613" y="120269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830997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Парные по звонкости-глухости согласные.</a:t>
            </a:r>
            <a:endParaRPr lang="ru-RU" sz="24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Рисунок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" y="0"/>
            <a:ext cx="9121688" cy="6858000"/>
          </a:xfrm>
          <a:prstGeom prst="rect">
            <a:avLst/>
          </a:prstGeom>
        </p:spPr>
      </p:pic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08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416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482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3" name="AutoShap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90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25" name="AutoShape 5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36408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26" name="AutoShape 54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08416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7" name="AutoShape 5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80482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8" name="AutoShape 56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52490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30" name="AutoShape 58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364088" y="366711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35" name="AutoShape 6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364088" y="4488235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36" name="AutoShape 6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084168" y="4488235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37" name="AutoShape 65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840252" y="4410943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38" name="AutoShape 66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575743" y="4391202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40" name="AutoShape 6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5364088" y="5208315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42" name="AutoShape 7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054303" y="5208315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43" name="AutoShape 7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6860006" y="5208315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3144" name="AutoShape 7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7596336" y="5192765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1835696" y="2174440"/>
            <a:ext cx="3095576" cy="542001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800" b="1" dirty="0"/>
              <a:t>Предложение.</a:t>
            </a:r>
            <a:endParaRPr lang="ru-RU" sz="2800" dirty="0"/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1835697" y="5232074"/>
            <a:ext cx="3061134" cy="612794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spc="50" dirty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Парные по </a:t>
            </a:r>
            <a:r>
              <a:rPr lang="ru-RU" sz="2000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звонкости-</a:t>
            </a:r>
          </a:p>
          <a:p>
            <a:pPr algn="ctr"/>
            <a:r>
              <a:rPr lang="ru-RU" sz="2000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глухости </a:t>
            </a:r>
            <a:r>
              <a:rPr lang="ru-RU" sz="2000" spc="50" dirty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согласные</a:t>
            </a:r>
            <a:r>
              <a:rPr lang="ru-RU" sz="2400" b="1" spc="50" dirty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1835697" y="4405171"/>
            <a:ext cx="3078820" cy="718109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/>
              <a:t>Гласные </a:t>
            </a:r>
            <a:r>
              <a:rPr lang="ru-RU" sz="2400" b="1" i="1" dirty="0"/>
              <a:t>и, у, а</a:t>
            </a:r>
            <a:r>
              <a:rPr lang="ru-RU" sz="2400" b="1" dirty="0"/>
              <a:t> </a:t>
            </a:r>
          </a:p>
          <a:p>
            <a:pPr algn="ctr"/>
            <a:r>
              <a:rPr lang="ru-RU" sz="2400" b="1" dirty="0"/>
              <a:t>после шипящих. 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1835696" y="2852936"/>
            <a:ext cx="3095575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Безударные гласные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1835696" y="3573016"/>
            <a:ext cx="3095575" cy="72008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1" cstate="screen"/>
          <a:srcRect/>
          <a:stretch>
            <a:fillRect/>
          </a:stretch>
        </p:blipFill>
        <p:spPr>
          <a:xfrm>
            <a:off x="7740352" y="6381328"/>
            <a:ext cx="1152128" cy="300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488411" y="116632"/>
            <a:ext cx="61366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22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79912" y="1268760"/>
            <a:ext cx="2736304" cy="578044"/>
          </a:xfrm>
          <a:prstGeom prst="rect">
            <a:avLst/>
          </a:prstGeom>
          <a:noFill/>
        </p:spPr>
      </p:pic>
      <p:pic>
        <p:nvPicPr>
          <p:cNvPr id="37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23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V="1">
            <a:off x="3779912" y="5844868"/>
            <a:ext cx="2880320" cy="6084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5" grpId="0" animBg="1"/>
      <p:bldP spid="3126" grpId="0" animBg="1"/>
      <p:bldP spid="3127" grpId="0" animBg="1"/>
      <p:bldP spid="3128" grpId="0" animBg="1"/>
      <p:bldP spid="3130" grpId="0" animBg="1"/>
      <p:bldP spid="3135" grpId="0" animBg="1"/>
      <p:bldP spid="3136" grpId="0" animBg="1"/>
      <p:bldP spid="3137" grpId="0" animBg="1"/>
      <p:bldP spid="3138" grpId="0" animBg="1"/>
      <p:bldP spid="3140" grpId="0" animBg="1"/>
      <p:bldP spid="3142" grpId="0" animBg="1"/>
      <p:bldP spid="3143" grpId="0" animBg="1"/>
      <p:bldP spid="31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3316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5736" y="1484784"/>
            <a:ext cx="612068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Идея кнопки «домик»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Знак вопроса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Мудрая сова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6"/>
              </a:rPr>
              <a:t>Разделитель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76672"/>
            <a:ext cx="6624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 - РЕСУРСЫ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73847" y="4149080"/>
            <a:ext cx="4466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4779" y="4923751"/>
            <a:ext cx="7632848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2.дрожит осинка </a:t>
            </a:r>
            <a:r>
              <a:rPr lang="ru-RU" sz="2800" i="1" dirty="0">
                <a:latin typeface="Georgia" pitchFamily="18" charset="0"/>
              </a:rPr>
              <a:t>на ветру</a:t>
            </a:r>
            <a:endParaRPr lang="ru-RU" sz="2800" i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</a:t>
            </a:r>
            <a:r>
              <a:rPr lang="ru-RU" sz="2800" i="1" dirty="0">
                <a:latin typeface="Georgia" pitchFamily="18" charset="0"/>
              </a:rPr>
              <a:t>3.Много веселых рассказов написал</a:t>
            </a:r>
            <a:r>
              <a:rPr lang="ru-RU" sz="2800" i="1" dirty="0" smtClean="0">
                <a:latin typeface="Georgia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ru-RU" sz="2800" i="1" dirty="0">
                <a:latin typeface="Georgia" pitchFamily="18" charset="0"/>
              </a:rPr>
              <a:t>5.Далеко раз</a:t>
            </a:r>
            <a:r>
              <a:rPr lang="ru-RU" sz="2800" dirty="0">
                <a:latin typeface="Georgia" pitchFamily="18" charset="0"/>
              </a:rPr>
              <a:t>даётся его</a:t>
            </a:r>
            <a:r>
              <a:rPr lang="ru-RU" sz="2800" dirty="0" smtClean="0">
                <a:latin typeface="Georgia" pitchFamily="18" charset="0"/>
              </a:rPr>
              <a:t>.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95736" y="1128866"/>
            <a:ext cx="7119259" cy="40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Какие записи не являются предложениями ? Почему?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1.Наступила осень.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2.дрожит осинка на ветру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3.Много веселых рассказов написал.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4.На вершине дуба стучал дятел.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5.Далеко раз</a:t>
            </a:r>
            <a:r>
              <a:rPr lang="ru-RU" sz="2800" dirty="0" smtClean="0">
                <a:latin typeface="Georgia" pitchFamily="18" charset="0"/>
              </a:rPr>
              <a:t>даётся его.</a:t>
            </a:r>
            <a:endParaRPr lang="ru-RU" sz="2800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9100" y="254375"/>
            <a:ext cx="5904656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3200" b="1" spc="50" dirty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Предложение.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368" y="1733473"/>
            <a:ext cx="1213548" cy="223200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4704889"/>
            <a:ext cx="7632848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/>
              <a:t>1.Ежи </a:t>
            </a:r>
            <a:r>
              <a:rPr lang="ru-RU" sz="2800" i="1" dirty="0"/>
              <a:t>живут в  </a:t>
            </a:r>
            <a:r>
              <a:rPr lang="ru-RU" sz="2800" i="1" dirty="0" smtClean="0"/>
              <a:t>лесу. 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/>
              <a:t>2.В </a:t>
            </a:r>
            <a:r>
              <a:rPr lang="ru-RU" sz="2800" i="1" dirty="0"/>
              <a:t>берлоге спит медведь.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335140" y="2474057"/>
            <a:ext cx="8172908" cy="111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/>
              <a:t>Определите, сколько </a:t>
            </a:r>
            <a:r>
              <a:rPr lang="ru-RU" sz="2800" b="1" dirty="0" smtClean="0"/>
              <a:t>предложений. Докажите</a:t>
            </a:r>
            <a:r>
              <a:rPr lang="ru-RU" sz="2800" b="1" dirty="0"/>
              <a:t>.</a:t>
            </a:r>
          </a:p>
          <a:p>
            <a:pPr>
              <a:spcBef>
                <a:spcPct val="20000"/>
              </a:spcBef>
            </a:pPr>
            <a:r>
              <a:rPr lang="ru-RU" sz="3200" i="1" dirty="0" smtClean="0"/>
              <a:t>Ежи живут </a:t>
            </a:r>
            <a:r>
              <a:rPr lang="ru-RU" sz="3200" i="1" dirty="0"/>
              <a:t>в </a:t>
            </a:r>
            <a:r>
              <a:rPr lang="ru-RU" sz="3200" i="1" dirty="0" smtClean="0"/>
              <a:t> </a:t>
            </a:r>
            <a:r>
              <a:rPr lang="ru-RU" sz="3200" i="1" dirty="0"/>
              <a:t>лесу в берлоге спит медведь.</a:t>
            </a:r>
            <a:endParaRPr lang="ru-RU" sz="32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9030" y="1844824"/>
            <a:ext cx="1096110" cy="201600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Предложение.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53504" y="4494068"/>
            <a:ext cx="76328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dirty="0"/>
              <a:t>Рано-рано </a:t>
            </a:r>
            <a:r>
              <a:rPr lang="ru-RU" sz="2400" b="1" dirty="0" smtClean="0"/>
              <a:t>выпал </a:t>
            </a:r>
            <a:r>
              <a:rPr lang="ru-RU" sz="2400" b="1" dirty="0"/>
              <a:t>снег.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Удивился человек: </a:t>
            </a:r>
            <a:r>
              <a:rPr lang="ru-RU" sz="2400" b="1" dirty="0" smtClean="0"/>
              <a:t>"</a:t>
            </a:r>
            <a:r>
              <a:rPr lang="ru-RU" sz="2400" b="1" dirty="0"/>
              <a:t>Это снег? </a:t>
            </a:r>
            <a:r>
              <a:rPr lang="ru-RU" sz="2400" b="1" dirty="0" smtClean="0"/>
              <a:t>Не </a:t>
            </a:r>
            <a:r>
              <a:rPr lang="ru-RU" sz="2400" b="1" dirty="0"/>
              <a:t>может быть!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На дворе? </a:t>
            </a:r>
            <a:r>
              <a:rPr lang="ru-RU" sz="2400" b="1" dirty="0" smtClean="0"/>
              <a:t>Не </a:t>
            </a:r>
            <a:r>
              <a:rPr lang="ru-RU" sz="2400" b="1" dirty="0"/>
              <a:t>может быть!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На траве? </a:t>
            </a:r>
            <a:r>
              <a:rPr lang="ru-RU" sz="2400" b="1" dirty="0" smtClean="0"/>
              <a:t>Не </a:t>
            </a:r>
            <a:r>
              <a:rPr lang="ru-RU" sz="2400" b="1" dirty="0"/>
              <a:t>может быть!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В октябре? </a:t>
            </a:r>
            <a:r>
              <a:rPr lang="ru-RU" sz="2400" b="1" dirty="0" smtClean="0"/>
              <a:t>Не </a:t>
            </a:r>
            <a:r>
              <a:rPr lang="ru-RU" sz="2400" b="1" dirty="0"/>
              <a:t>может быть!!! </a:t>
            </a:r>
            <a:endParaRPr lang="ru-RU" sz="2400" b="1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16635" y="845423"/>
            <a:ext cx="6696744" cy="362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err="1" smtClean="0"/>
              <a:t>Спиши,расставляя</a:t>
            </a:r>
            <a:r>
              <a:rPr lang="ru-RU" sz="2800" b="1" dirty="0" smtClean="0"/>
              <a:t> нужные знаки препинания в конце предложений.</a:t>
            </a:r>
          </a:p>
          <a:p>
            <a:pPr>
              <a:spcBef>
                <a:spcPct val="20000"/>
              </a:spcBef>
            </a:pPr>
            <a:r>
              <a:rPr lang="ru-RU" sz="2800" i="1" dirty="0"/>
              <a:t>Рано-рано </a:t>
            </a:r>
            <a:r>
              <a:rPr lang="ru-RU" sz="2800" i="1" dirty="0" smtClean="0"/>
              <a:t>выпал снег ( )</a:t>
            </a:r>
            <a:r>
              <a:rPr lang="ru-RU" sz="2800" i="1" dirty="0"/>
              <a:t> 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/>
              <a:t>Удивился человек: 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/>
              <a:t>"Это </a:t>
            </a:r>
            <a:r>
              <a:rPr lang="ru-RU" sz="2800" i="1" dirty="0" smtClean="0"/>
              <a:t>снег</a:t>
            </a:r>
            <a:r>
              <a:rPr lang="ru-RU" sz="2800" i="1" dirty="0"/>
              <a:t> </a:t>
            </a:r>
            <a:r>
              <a:rPr lang="ru-RU" sz="2800" i="1" dirty="0" smtClean="0"/>
              <a:t>( )Не </a:t>
            </a:r>
            <a:r>
              <a:rPr lang="ru-RU" sz="2800" i="1" dirty="0"/>
              <a:t>может </a:t>
            </a:r>
            <a:r>
              <a:rPr lang="ru-RU" sz="2800" i="1" dirty="0" smtClean="0"/>
              <a:t>быть( )</a:t>
            </a:r>
            <a:r>
              <a:rPr lang="ru-RU" sz="2800" i="1" dirty="0"/>
              <a:t> 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/>
              <a:t>На </a:t>
            </a:r>
            <a:r>
              <a:rPr lang="ru-RU" sz="2800" i="1" dirty="0" smtClean="0"/>
              <a:t>дворе ( )</a:t>
            </a:r>
            <a:r>
              <a:rPr lang="ru-RU" sz="2800" i="1" dirty="0"/>
              <a:t> </a:t>
            </a:r>
            <a:r>
              <a:rPr lang="ru-RU" sz="2800" i="1" dirty="0"/>
              <a:t> Не может быть( </a:t>
            </a:r>
            <a:r>
              <a:rPr lang="ru-RU" sz="2800" i="1" dirty="0" smtClean="0"/>
              <a:t>)</a:t>
            </a:r>
            <a:r>
              <a:rPr lang="ru-RU" sz="2800" i="1" dirty="0"/>
              <a:t> 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/>
              <a:t>На </a:t>
            </a:r>
            <a:r>
              <a:rPr lang="ru-RU" sz="2800" i="1" dirty="0" smtClean="0"/>
              <a:t>траве ( )</a:t>
            </a:r>
            <a:r>
              <a:rPr lang="ru-RU" sz="2800" i="1" dirty="0"/>
              <a:t> Не может быть( ) </a:t>
            </a:r>
            <a:r>
              <a:rPr lang="ru-RU" sz="2800" i="1" dirty="0"/>
              <a:t> 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 smtClean="0"/>
              <a:t>В октябре ( )</a:t>
            </a:r>
            <a:r>
              <a:rPr lang="ru-RU" sz="2800" i="1" dirty="0"/>
              <a:t> </a:t>
            </a:r>
            <a:r>
              <a:rPr lang="ru-RU" sz="2800" i="1" dirty="0"/>
              <a:t> Не может быть( ) </a:t>
            </a:r>
            <a:r>
              <a:rPr lang="ru-RU" sz="2800" dirty="0" err="1" smtClean="0"/>
              <a:t>Г.Сапгир</a:t>
            </a:r>
            <a:r>
              <a:rPr lang="ru-RU" sz="2800" dirty="0"/>
              <a:t> 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54144" y="1772816"/>
            <a:ext cx="1174402" cy="216000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Предложение.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Серые гуси летят на юг.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На юг летят серые гуси.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Целый день уныло моросит дождь.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Уныло моросит дождь целый день. И т.д.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24737" y="1759055"/>
            <a:ext cx="6696744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dirty="0" smtClean="0">
                <a:latin typeface="Georgia" pitchFamily="18" charset="0"/>
              </a:rPr>
              <a:t>Составь из данных слов предложения.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1.Летят, серые, на, гуси, юг.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2.Дождь,целый,уныло,день,моросит. </a:t>
            </a:r>
            <a:endParaRPr lang="ru-RU" sz="2800" i="1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7152" y="1844824"/>
            <a:ext cx="1252694" cy="230400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Предложение.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81420" y="527705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4</a:t>
            </a:r>
            <a:r>
              <a:rPr lang="ru-RU" sz="2800" b="1" i="1" dirty="0"/>
              <a:t>) </a:t>
            </a:r>
            <a:r>
              <a:rPr lang="ru-RU" sz="2800" b="1" i="1" dirty="0" smtClean="0"/>
              <a:t>К</a:t>
            </a:r>
            <a:r>
              <a:rPr lang="ru-RU" sz="2800" b="1" i="1" dirty="0" smtClean="0">
                <a:solidFill>
                  <a:srgbClr val="00B050"/>
                </a:solidFill>
              </a:rPr>
              <a:t>о</a:t>
            </a:r>
            <a:r>
              <a:rPr lang="ru-RU" sz="2800" b="1" i="1" dirty="0" smtClean="0"/>
              <a:t>л</a:t>
            </a:r>
            <a:r>
              <a:rPr lang="ru-RU" sz="2800" b="1" i="1" dirty="0" smtClean="0">
                <a:solidFill>
                  <a:srgbClr val="00B050"/>
                </a:solidFill>
              </a:rPr>
              <a:t>о</a:t>
            </a:r>
            <a:r>
              <a:rPr lang="ru-RU" sz="2800" b="1" i="1" dirty="0" smtClean="0"/>
              <a:t>сок, гр</a:t>
            </a:r>
            <a:r>
              <a:rPr lang="ru-RU" sz="2800" b="1" i="1" dirty="0" smtClean="0">
                <a:solidFill>
                  <a:srgbClr val="00B050"/>
                </a:solidFill>
              </a:rPr>
              <a:t>о</a:t>
            </a:r>
            <a:r>
              <a:rPr lang="ru-RU" sz="2800" b="1" i="1" dirty="0" smtClean="0"/>
              <a:t>за</a:t>
            </a:r>
            <a:r>
              <a:rPr lang="ru-RU" sz="2800" b="1" i="1" dirty="0"/>
              <a:t>, </a:t>
            </a:r>
            <a:r>
              <a:rPr lang="ru-RU" sz="2800" b="1" i="1" dirty="0" smtClean="0"/>
              <a:t>л</a:t>
            </a:r>
            <a:r>
              <a:rPr lang="ru-RU" sz="2800" b="1" i="1" dirty="0" smtClean="0">
                <a:solidFill>
                  <a:srgbClr val="00B050"/>
                </a:solidFill>
              </a:rPr>
              <a:t>о</a:t>
            </a:r>
            <a:r>
              <a:rPr lang="ru-RU" sz="2800" b="1" i="1" dirty="0" smtClean="0"/>
              <a:t>мать</a:t>
            </a:r>
            <a:r>
              <a:rPr lang="ru-RU" sz="2800" b="1" i="1" dirty="0"/>
              <a:t>, </a:t>
            </a:r>
            <a:r>
              <a:rPr lang="ru-RU" sz="2800" b="1" i="1" dirty="0" smtClean="0"/>
              <a:t>к</a:t>
            </a:r>
            <a:r>
              <a:rPr lang="ru-RU" sz="2800" b="1" i="1" dirty="0" smtClean="0">
                <a:solidFill>
                  <a:srgbClr val="00B050"/>
                </a:solidFill>
              </a:rPr>
              <a:t>о</a:t>
            </a:r>
            <a:r>
              <a:rPr lang="ru-RU" sz="2800" b="1" i="1" dirty="0" smtClean="0"/>
              <a:t>ра</a:t>
            </a:r>
            <a:r>
              <a:rPr lang="ru-RU" sz="2800" b="1" i="1" dirty="0"/>
              <a:t>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362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/>
              <a:t>В каком ряду во всех словах пишется одна и та же безударная гласная корня?</a:t>
            </a:r>
          </a:p>
          <a:p>
            <a:r>
              <a:rPr lang="ru-RU" sz="2800" i="1" dirty="0" smtClean="0"/>
              <a:t>1)Р…ка, л...сник, л...сток, </a:t>
            </a:r>
            <a:r>
              <a:rPr lang="ru-RU" sz="2800" i="1" dirty="0" err="1" smtClean="0"/>
              <a:t>сн</a:t>
            </a:r>
            <a:r>
              <a:rPr lang="ru-RU" sz="2800" i="1" dirty="0" smtClean="0"/>
              <a:t>...гирь.</a:t>
            </a:r>
          </a:p>
          <a:p>
            <a:r>
              <a:rPr lang="ru-RU" sz="2800" i="1" dirty="0" smtClean="0"/>
              <a:t>2</a:t>
            </a:r>
            <a:r>
              <a:rPr lang="ru-RU" sz="2800" i="1" dirty="0"/>
              <a:t>) С…</a:t>
            </a:r>
            <a:r>
              <a:rPr lang="ru-RU" sz="2800" i="1" dirty="0" err="1"/>
              <a:t>довник</a:t>
            </a:r>
            <a:r>
              <a:rPr lang="ru-RU" sz="2800" i="1" dirty="0"/>
              <a:t>, м...</a:t>
            </a:r>
            <a:r>
              <a:rPr lang="ru-RU" sz="2800" i="1" dirty="0" err="1"/>
              <a:t>стерить</a:t>
            </a:r>
            <a:r>
              <a:rPr lang="ru-RU" sz="2800" i="1" dirty="0"/>
              <a:t>, к...</a:t>
            </a:r>
            <a:r>
              <a:rPr lang="ru-RU" sz="2800" i="1" dirty="0" err="1"/>
              <a:t>рмушки</a:t>
            </a:r>
            <a:r>
              <a:rPr lang="ru-RU" sz="2800" i="1" dirty="0"/>
              <a:t>, в...</a:t>
            </a:r>
            <a:r>
              <a:rPr lang="ru-RU" sz="2800" i="1" dirty="0" err="1"/>
              <a:t>лна</a:t>
            </a:r>
            <a:r>
              <a:rPr lang="ru-RU" sz="2800" i="1" dirty="0"/>
              <a:t>.</a:t>
            </a:r>
          </a:p>
          <a:p>
            <a:r>
              <a:rPr lang="ru-RU" sz="2800" i="1" dirty="0"/>
              <a:t>3) Гр…</a:t>
            </a:r>
            <a:r>
              <a:rPr lang="ru-RU" sz="2800" i="1" dirty="0" err="1"/>
              <a:t>бы,св</a:t>
            </a:r>
            <a:r>
              <a:rPr lang="ru-RU" sz="2800" i="1" dirty="0"/>
              <a:t>...сток, л...тать, с...</a:t>
            </a:r>
            <a:r>
              <a:rPr lang="ru-RU" sz="2800" i="1" dirty="0" err="1"/>
              <a:t>ничка</a:t>
            </a:r>
            <a:r>
              <a:rPr lang="ru-RU" sz="2800" i="1" dirty="0"/>
              <a:t>.</a:t>
            </a:r>
          </a:p>
          <a:p>
            <a:r>
              <a:rPr lang="ru-RU" sz="2800" i="1" dirty="0"/>
              <a:t>4) К…л…сок, гр...за, л...мать, к...</a:t>
            </a:r>
            <a:r>
              <a:rPr lang="ru-RU" sz="2800" i="1" dirty="0" err="1"/>
              <a:t>ра</a:t>
            </a:r>
            <a:r>
              <a:rPr lang="ru-RU" sz="2800" i="1" dirty="0"/>
              <a:t>.</a:t>
            </a:r>
          </a:p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830997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Правописание безударных </a:t>
            </a:r>
            <a:r>
              <a:rPr lang="ru-RU" sz="2400" b="1" spc="50" dirty="0" err="1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гласных,проверяемых</a:t>
            </a:r>
            <a:r>
              <a:rPr lang="ru-RU" sz="24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ударением.</a:t>
            </a:r>
            <a:endParaRPr lang="ru-RU" sz="24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42290" y="1869261"/>
            <a:ext cx="1272267" cy="234000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67644" y="4293096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Соль </a:t>
            </a:r>
            <a:r>
              <a:rPr lang="ru-RU" sz="2800" b="1" dirty="0"/>
              <a:t>– </a:t>
            </a:r>
            <a:r>
              <a:rPr lang="ru-RU" sz="2800" b="1" dirty="0" smtClean="0"/>
              <a:t>с</a:t>
            </a:r>
            <a:r>
              <a:rPr lang="ru-RU" sz="2800" b="1" dirty="0" smtClean="0">
                <a:solidFill>
                  <a:srgbClr val="00B050"/>
                </a:solidFill>
              </a:rPr>
              <a:t>о</a:t>
            </a:r>
            <a:r>
              <a:rPr lang="ru-RU" sz="2800" b="1" dirty="0" smtClean="0"/>
              <a:t>лёный</a:t>
            </a:r>
            <a:r>
              <a:rPr lang="ru-RU" sz="2800" b="1" dirty="0"/>
              <a:t>;</a:t>
            </a:r>
          </a:p>
          <a:p>
            <a:r>
              <a:rPr lang="ru-RU" sz="2800" b="1" dirty="0" smtClean="0"/>
              <a:t>дождик </a:t>
            </a:r>
            <a:r>
              <a:rPr lang="ru-RU" sz="2800" b="1" dirty="0"/>
              <a:t>– </a:t>
            </a:r>
            <a:r>
              <a:rPr lang="ru-RU" sz="2800" b="1" dirty="0" smtClean="0"/>
              <a:t>д</a:t>
            </a:r>
            <a:r>
              <a:rPr lang="ru-RU" sz="2800" b="1" dirty="0" smtClean="0">
                <a:solidFill>
                  <a:srgbClr val="00B050"/>
                </a:solidFill>
              </a:rPr>
              <a:t>о</a:t>
            </a:r>
            <a:r>
              <a:rPr lang="ru-RU" sz="2800" b="1" dirty="0" smtClean="0"/>
              <a:t>ждливый</a:t>
            </a:r>
            <a:r>
              <a:rPr lang="ru-RU" sz="2800" b="1" dirty="0"/>
              <a:t>;</a:t>
            </a:r>
          </a:p>
          <a:p>
            <a:r>
              <a:rPr lang="ru-RU" sz="2800" b="1" dirty="0" smtClean="0"/>
              <a:t>посадка </a:t>
            </a:r>
            <a:r>
              <a:rPr lang="ru-RU" sz="2800" b="1" dirty="0"/>
              <a:t>– </a:t>
            </a:r>
            <a:r>
              <a:rPr lang="ru-RU" sz="2800" b="1" dirty="0" smtClean="0"/>
              <a:t>зас</a:t>
            </a:r>
            <a:r>
              <a:rPr lang="ru-RU" sz="2800" b="1" dirty="0" smtClean="0">
                <a:solidFill>
                  <a:srgbClr val="00B050"/>
                </a:solidFill>
              </a:rPr>
              <a:t>а</a:t>
            </a:r>
            <a:r>
              <a:rPr lang="ru-RU" sz="2800" b="1" dirty="0" smtClean="0"/>
              <a:t>дить</a:t>
            </a:r>
            <a:r>
              <a:rPr lang="ru-RU" sz="2800" b="1" dirty="0"/>
              <a:t>;</a:t>
            </a:r>
          </a:p>
          <a:p>
            <a:r>
              <a:rPr lang="ru-RU" sz="2800" b="1" dirty="0" smtClean="0"/>
              <a:t>крикнул </a:t>
            </a:r>
            <a:r>
              <a:rPr lang="ru-RU" sz="2800" b="1" dirty="0"/>
              <a:t>– </a:t>
            </a:r>
            <a:r>
              <a:rPr lang="ru-RU" sz="2800" b="1" dirty="0" smtClean="0"/>
              <a:t>закр</a:t>
            </a:r>
            <a:r>
              <a:rPr lang="ru-RU" sz="2800" b="1" dirty="0" smtClean="0">
                <a:solidFill>
                  <a:srgbClr val="00B050"/>
                </a:solidFill>
              </a:rPr>
              <a:t>и</a:t>
            </a:r>
            <a:r>
              <a:rPr lang="ru-RU" sz="2800" b="1" dirty="0" smtClean="0"/>
              <a:t>чал;</a:t>
            </a:r>
          </a:p>
          <a:p>
            <a:r>
              <a:rPr lang="ru-RU" sz="2800" b="1" dirty="0" smtClean="0"/>
              <a:t>сердце </a:t>
            </a:r>
            <a:r>
              <a:rPr lang="ru-RU" sz="2800" b="1" dirty="0"/>
              <a:t>– </a:t>
            </a:r>
            <a:r>
              <a:rPr lang="ru-RU" sz="2800" b="1" dirty="0" smtClean="0"/>
              <a:t>с</a:t>
            </a:r>
            <a:r>
              <a:rPr lang="ru-RU" sz="2800" b="1" dirty="0" smtClean="0">
                <a:solidFill>
                  <a:srgbClr val="00B050"/>
                </a:solidFill>
              </a:rPr>
              <a:t>е</a:t>
            </a:r>
            <a:r>
              <a:rPr lang="ru-RU" sz="2800" b="1" dirty="0" smtClean="0"/>
              <a:t>рдечный.</a:t>
            </a:r>
            <a:endParaRPr lang="ru-RU" sz="2800" b="1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267743" y="1124744"/>
            <a:ext cx="66967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1" dirty="0"/>
              <a:t>Поставь ударение, из двух слов выбери проверочное, вставь пропущенную </a:t>
            </a:r>
            <a:r>
              <a:rPr lang="ru-RU" sz="2800" i="1" dirty="0" smtClean="0"/>
              <a:t>букву:</a:t>
            </a:r>
            <a:endParaRPr lang="ru-RU" sz="2800" dirty="0"/>
          </a:p>
          <a:p>
            <a:r>
              <a:rPr lang="ru-RU" sz="2800" dirty="0"/>
              <a:t>посоли, соль – </a:t>
            </a:r>
            <a:r>
              <a:rPr lang="ru-RU" sz="2800" dirty="0" smtClean="0"/>
              <a:t>с…</a:t>
            </a:r>
            <a:r>
              <a:rPr lang="ru-RU" sz="2800" dirty="0" err="1" smtClean="0"/>
              <a:t>лёный</a:t>
            </a:r>
            <a:r>
              <a:rPr lang="ru-RU" sz="2800" dirty="0" smtClean="0"/>
              <a:t>;</a:t>
            </a:r>
            <a:endParaRPr lang="ru-RU" sz="2800" dirty="0"/>
          </a:p>
          <a:p>
            <a:r>
              <a:rPr lang="ru-RU" sz="2800" dirty="0"/>
              <a:t>дождик, дожди – </a:t>
            </a:r>
            <a:r>
              <a:rPr lang="ru-RU" sz="2800" dirty="0" smtClean="0"/>
              <a:t>д…</a:t>
            </a:r>
            <a:r>
              <a:rPr lang="ru-RU" sz="2800" dirty="0" err="1" smtClean="0"/>
              <a:t>ждливый</a:t>
            </a:r>
            <a:r>
              <a:rPr lang="ru-RU" sz="2800" dirty="0" smtClean="0"/>
              <a:t>;</a:t>
            </a:r>
            <a:endParaRPr lang="ru-RU" sz="2800" dirty="0"/>
          </a:p>
          <a:p>
            <a:r>
              <a:rPr lang="ru-RU" sz="2800" dirty="0"/>
              <a:t>посадка, садовник – </a:t>
            </a:r>
            <a:r>
              <a:rPr lang="ru-RU" sz="2800" dirty="0" err="1" smtClean="0"/>
              <a:t>зас</a:t>
            </a:r>
            <a:r>
              <a:rPr lang="ru-RU" sz="2800" dirty="0" smtClean="0"/>
              <a:t>…</a:t>
            </a:r>
            <a:r>
              <a:rPr lang="ru-RU" sz="2800" dirty="0" err="1" smtClean="0"/>
              <a:t>дить</a:t>
            </a:r>
            <a:r>
              <a:rPr lang="ru-RU" sz="2800" dirty="0"/>
              <a:t>;</a:t>
            </a:r>
            <a:endParaRPr lang="ru-RU" sz="2800" dirty="0"/>
          </a:p>
          <a:p>
            <a:r>
              <a:rPr lang="ru-RU" sz="2800" dirty="0"/>
              <a:t>крикнул, крикун – </a:t>
            </a:r>
            <a:r>
              <a:rPr lang="ru-RU" sz="2800" dirty="0" err="1" smtClean="0"/>
              <a:t>закр</a:t>
            </a:r>
            <a:r>
              <a:rPr lang="ru-RU" sz="2800" dirty="0" smtClean="0"/>
              <a:t>…чал;</a:t>
            </a:r>
          </a:p>
          <a:p>
            <a:r>
              <a:rPr lang="ru-RU" sz="2800" dirty="0"/>
              <a:t>сердечко, сердце – с…</a:t>
            </a:r>
            <a:r>
              <a:rPr lang="ru-RU" sz="2800" dirty="0" err="1"/>
              <a:t>рдечный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92569" y="1810171"/>
            <a:ext cx="1188000" cy="2185019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830997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Правописание безударных </a:t>
            </a:r>
            <a:r>
              <a:rPr lang="ru-RU" sz="2400" b="1" spc="50" dirty="0" err="1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гласных,проверяемых</a:t>
            </a:r>
            <a:r>
              <a:rPr lang="ru-RU" sz="2400" b="1" spc="50" dirty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ударением.</a:t>
            </a:r>
            <a:endParaRPr lang="ru-RU" sz="24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07873" y="5135889"/>
            <a:ext cx="7632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Воды - </a:t>
            </a:r>
            <a:r>
              <a:rPr lang="ru-RU" sz="2800" b="1" dirty="0" err="1" smtClean="0"/>
              <a:t>в</a:t>
            </a:r>
            <a:r>
              <a:rPr lang="ru-RU" sz="2800" b="1" dirty="0" err="1" smtClean="0">
                <a:solidFill>
                  <a:srgbClr val="00B050"/>
                </a:solidFill>
              </a:rPr>
              <a:t>о</a:t>
            </a:r>
            <a:r>
              <a:rPr lang="ru-RU" sz="2800" b="1" dirty="0" err="1" smtClean="0"/>
              <a:t>дяной;цвет</a:t>
            </a:r>
            <a:r>
              <a:rPr lang="ru-RU" sz="2800" b="1" dirty="0" smtClean="0"/>
              <a:t> </a:t>
            </a:r>
            <a:r>
              <a:rPr lang="ru-RU" sz="2800" b="1" dirty="0"/>
              <a:t>- </a:t>
            </a:r>
            <a:r>
              <a:rPr lang="ru-RU" sz="2800" b="1" dirty="0" err="1" smtClean="0"/>
              <a:t>цв</a:t>
            </a:r>
            <a:r>
              <a:rPr lang="ru-RU" sz="2800" b="1" dirty="0" err="1" smtClean="0">
                <a:solidFill>
                  <a:srgbClr val="00B050"/>
                </a:solidFill>
              </a:rPr>
              <a:t>е</a:t>
            </a:r>
            <a:r>
              <a:rPr lang="ru-RU" sz="2800" b="1" dirty="0" err="1" smtClean="0"/>
              <a:t>тут;звёзды</a:t>
            </a:r>
            <a:r>
              <a:rPr lang="ru-RU" sz="2800" b="1" dirty="0" smtClean="0"/>
              <a:t> </a:t>
            </a:r>
            <a:r>
              <a:rPr lang="ru-RU" sz="2800" b="1" dirty="0"/>
              <a:t>- </a:t>
            </a:r>
            <a:r>
              <a:rPr lang="ru-RU" sz="2800" b="1" dirty="0" smtClean="0"/>
              <a:t>зв</a:t>
            </a:r>
            <a:r>
              <a:rPr lang="ru-RU" sz="2800" b="1" dirty="0" smtClean="0">
                <a:solidFill>
                  <a:srgbClr val="00B050"/>
                </a:solidFill>
              </a:rPr>
              <a:t>е</a:t>
            </a:r>
            <a:r>
              <a:rPr lang="ru-RU" sz="2800" b="1" dirty="0" smtClean="0"/>
              <a:t>зда;</a:t>
            </a:r>
            <a:endParaRPr lang="ru-RU" sz="2800" b="1" dirty="0"/>
          </a:p>
          <a:p>
            <a:r>
              <a:rPr lang="ru-RU" sz="2800" b="1" dirty="0" smtClean="0"/>
              <a:t>тень </a:t>
            </a:r>
            <a:r>
              <a:rPr lang="ru-RU" sz="2800" b="1" dirty="0"/>
              <a:t>- </a:t>
            </a:r>
            <a:r>
              <a:rPr lang="ru-RU" sz="2800" b="1" dirty="0" smtClean="0"/>
              <a:t>т</a:t>
            </a:r>
            <a:r>
              <a:rPr lang="ru-RU" sz="2800" b="1" dirty="0" smtClean="0">
                <a:solidFill>
                  <a:srgbClr val="00B050"/>
                </a:solidFill>
              </a:rPr>
              <a:t>е</a:t>
            </a:r>
            <a:r>
              <a:rPr lang="ru-RU" sz="2800" b="1" dirty="0" smtClean="0"/>
              <a:t>нистый; мастер </a:t>
            </a:r>
            <a:r>
              <a:rPr lang="ru-RU" sz="2800" b="1" dirty="0"/>
              <a:t>- </a:t>
            </a:r>
            <a:r>
              <a:rPr lang="ru-RU" sz="2800" b="1" dirty="0" smtClean="0"/>
              <a:t>м</a:t>
            </a:r>
            <a:r>
              <a:rPr lang="ru-RU" sz="2800" b="1" dirty="0" smtClean="0">
                <a:solidFill>
                  <a:srgbClr val="00B050"/>
                </a:solidFill>
              </a:rPr>
              <a:t>а</a:t>
            </a:r>
            <a:r>
              <a:rPr lang="ru-RU" sz="2800" b="1" dirty="0" smtClean="0"/>
              <a:t>стерить;</a:t>
            </a:r>
            <a:endParaRPr lang="ru-RU" sz="2800" b="1" dirty="0"/>
          </a:p>
          <a:p>
            <a:r>
              <a:rPr lang="ru-RU" sz="2800" b="1" dirty="0" smtClean="0"/>
              <a:t>дрожь </a:t>
            </a:r>
            <a:r>
              <a:rPr lang="ru-RU" sz="2800" b="1" dirty="0"/>
              <a:t>- </a:t>
            </a:r>
            <a:r>
              <a:rPr lang="ru-RU" sz="2800" b="1" dirty="0" smtClean="0"/>
              <a:t>др</a:t>
            </a:r>
            <a:r>
              <a:rPr lang="ru-RU" sz="2800" b="1" dirty="0">
                <a:solidFill>
                  <a:srgbClr val="00B050"/>
                </a:solidFill>
              </a:rPr>
              <a:t>о</a:t>
            </a:r>
            <a:r>
              <a:rPr lang="ru-RU" sz="2800" b="1" dirty="0" smtClean="0"/>
              <a:t>жит; земли – з</a:t>
            </a:r>
            <a:r>
              <a:rPr lang="ru-RU" sz="2800" b="1" dirty="0" smtClean="0">
                <a:solidFill>
                  <a:srgbClr val="00B050"/>
                </a:solidFill>
              </a:rPr>
              <a:t>е</a:t>
            </a:r>
            <a:r>
              <a:rPr lang="ru-RU" sz="2800" b="1" dirty="0" smtClean="0"/>
              <a:t>мля.</a:t>
            </a:r>
            <a:endParaRPr lang="ru-RU" sz="2800" b="1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95736" y="1136132"/>
            <a:ext cx="669674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1" dirty="0"/>
              <a:t>Подбери проверочное слово, поставь ударение, вставь пропущенную букву</a:t>
            </a:r>
            <a:r>
              <a:rPr lang="ru-RU" sz="2800" i="1" dirty="0" smtClean="0"/>
              <a:t>.</a:t>
            </a:r>
            <a:endParaRPr lang="ru-RU" sz="2800" dirty="0"/>
          </a:p>
          <a:p>
            <a:r>
              <a:rPr lang="ru-RU" sz="2800" dirty="0" smtClean="0"/>
              <a:t>… </a:t>
            </a:r>
            <a:r>
              <a:rPr lang="ru-RU" sz="2800" dirty="0"/>
              <a:t>- в…</a:t>
            </a:r>
            <a:r>
              <a:rPr lang="ru-RU" sz="2800" dirty="0" err="1"/>
              <a:t>дяной</a:t>
            </a:r>
            <a:endParaRPr lang="ru-RU" sz="2800" dirty="0"/>
          </a:p>
          <a:p>
            <a:r>
              <a:rPr lang="ru-RU" sz="2800" dirty="0"/>
              <a:t>… - </a:t>
            </a:r>
            <a:r>
              <a:rPr lang="ru-RU" sz="2800" dirty="0" err="1"/>
              <a:t>цв</a:t>
            </a:r>
            <a:r>
              <a:rPr lang="ru-RU" sz="2800" dirty="0"/>
              <a:t>…тут</a:t>
            </a:r>
          </a:p>
          <a:p>
            <a:r>
              <a:rPr lang="ru-RU" sz="2800" dirty="0"/>
              <a:t>… - </a:t>
            </a:r>
            <a:r>
              <a:rPr lang="ru-RU" sz="2800" dirty="0" err="1"/>
              <a:t>зв</a:t>
            </a:r>
            <a:r>
              <a:rPr lang="ru-RU" sz="2800" dirty="0"/>
              <a:t>…</a:t>
            </a:r>
            <a:r>
              <a:rPr lang="ru-RU" sz="2800" dirty="0" err="1"/>
              <a:t>зда</a:t>
            </a:r>
            <a:endParaRPr lang="ru-RU" sz="2800" dirty="0"/>
          </a:p>
          <a:p>
            <a:r>
              <a:rPr lang="ru-RU" sz="2800" dirty="0"/>
              <a:t>… - т…</a:t>
            </a:r>
            <a:r>
              <a:rPr lang="ru-RU" sz="2800" dirty="0" err="1"/>
              <a:t>нистый</a:t>
            </a:r>
            <a:endParaRPr lang="ru-RU" sz="2800" dirty="0"/>
          </a:p>
          <a:p>
            <a:r>
              <a:rPr lang="ru-RU" sz="2800" dirty="0"/>
              <a:t>… - м…</a:t>
            </a:r>
            <a:r>
              <a:rPr lang="ru-RU" sz="2800" dirty="0" err="1"/>
              <a:t>стерить</a:t>
            </a:r>
            <a:endParaRPr lang="ru-RU" sz="2800" dirty="0"/>
          </a:p>
          <a:p>
            <a:r>
              <a:rPr lang="ru-RU" sz="2800" dirty="0"/>
              <a:t>… - </a:t>
            </a:r>
            <a:r>
              <a:rPr lang="ru-RU" sz="2800" dirty="0" err="1"/>
              <a:t>др</a:t>
            </a:r>
            <a:r>
              <a:rPr lang="ru-RU" sz="2800" dirty="0"/>
              <a:t>…жит</a:t>
            </a:r>
          </a:p>
          <a:p>
            <a:r>
              <a:rPr lang="ru-RU" sz="2800" dirty="0"/>
              <a:t>… - </a:t>
            </a:r>
            <a:r>
              <a:rPr lang="ru-RU" sz="2800" dirty="0" smtClean="0"/>
              <a:t>з…мля</a:t>
            </a:r>
            <a:endParaRPr lang="ru-RU" sz="2800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-8181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830997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Правописание безударных </a:t>
            </a:r>
            <a:r>
              <a:rPr lang="ru-RU" sz="2400" b="1" spc="50" dirty="0" err="1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гласных,проверяемых</a:t>
            </a:r>
            <a:r>
              <a:rPr lang="ru-RU" sz="2400" b="1" spc="50" dirty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ударением.</a:t>
            </a:r>
            <a:endParaRPr lang="ru-RU" sz="24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833</Words>
  <Application>Microsoft Office PowerPoint</Application>
  <PresentationFormat>Экран (4:3)</PresentationFormat>
  <Paragraphs>204</Paragraphs>
  <Slides>21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Ирина</cp:lastModifiedBy>
  <cp:revision>32</cp:revision>
  <dcterms:created xsi:type="dcterms:W3CDTF">2014-01-06T16:00:12Z</dcterms:created>
  <dcterms:modified xsi:type="dcterms:W3CDTF">2017-10-14T18:10:40Z</dcterms:modified>
</cp:coreProperties>
</file>