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68" r:id="rId2"/>
    <p:sldId id="266" r:id="rId3"/>
    <p:sldId id="267" r:id="rId4"/>
    <p:sldId id="256" r:id="rId5"/>
    <p:sldId id="259" r:id="rId6"/>
    <p:sldId id="269" r:id="rId7"/>
    <p:sldId id="270" r:id="rId8"/>
    <p:sldId id="271" r:id="rId9"/>
    <p:sldId id="263" r:id="rId10"/>
    <p:sldId id="272" r:id="rId11"/>
    <p:sldId id="260" r:id="rId12"/>
    <p:sldId id="261" r:id="rId13"/>
    <p:sldId id="273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3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0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7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9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6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5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0070C0"/>
            </a:solidFill>
          </a:ln>
          <a:solidFill>
            <a:schemeClr val="accent1">
              <a:lumMod val="50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232012"/>
            <a:ext cx="4708161" cy="37121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Планируемые </a:t>
            </a:r>
            <a:r>
              <a:rPr lang="ru-RU" sz="2800" dirty="0"/>
              <a:t>результаты освоения обучающимися основной образовательной программы НОО в рамках реализация ФГОС НОО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8" y="4393608"/>
            <a:ext cx="4708161" cy="1655762"/>
          </a:xfrm>
        </p:spPr>
        <p:txBody>
          <a:bodyPr/>
          <a:lstStyle/>
          <a:p>
            <a:r>
              <a:rPr lang="ru-RU" b="1" dirty="0" smtClean="0"/>
              <a:t>августовское методическое объединение  </a:t>
            </a:r>
            <a:r>
              <a:rPr lang="ru-RU" b="1" dirty="0"/>
              <a:t>учителей начальных классов г. Джанкоя</a:t>
            </a:r>
            <a:endParaRPr lang="ru-RU" dirty="0"/>
          </a:p>
          <a:p>
            <a:r>
              <a:rPr lang="ru-RU" b="1" dirty="0"/>
              <a:t>от 29 августа 2018 </a:t>
            </a:r>
            <a:r>
              <a:rPr lang="ru-RU" b="1" dirty="0" smtClean="0"/>
              <a:t>года</a:t>
            </a:r>
            <a:endParaRPr lang="ru-RU" dirty="0"/>
          </a:p>
        </p:txBody>
      </p:sp>
      <p:pic>
        <p:nvPicPr>
          <p:cNvPr id="1028" name="Picture 4" descr="https://ds02.infourok.ru/uploads/ex/0e40/0002b9d7-de189e8a/img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4006" r="4089" b="3742"/>
          <a:stretch/>
        </p:blipFill>
        <p:spPr bwMode="auto">
          <a:xfrm>
            <a:off x="6114194" y="805217"/>
            <a:ext cx="6208643" cy="493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3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88" y="92740"/>
            <a:ext cx="5677468" cy="1419367"/>
          </a:xfrm>
        </p:spPr>
        <p:txBody>
          <a:bodyPr>
            <a:noAutofit/>
          </a:bodyPr>
          <a:lstStyle/>
          <a:p>
            <a:r>
              <a:rPr lang="ru-RU" sz="1800" dirty="0"/>
              <a:t>Одной из оптимальных форм повышения профессионального мастерства учителей начальных классов является участие в </a:t>
            </a:r>
            <a:r>
              <a:rPr lang="ru-RU" sz="1800" dirty="0" smtClean="0"/>
              <a:t>конкурсах </a:t>
            </a:r>
            <a:r>
              <a:rPr lang="ru-RU" sz="1800" dirty="0"/>
              <a:t>педагогического мастерства.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1372"/>
          <a:stretch/>
        </p:blipFill>
        <p:spPr bwMode="auto">
          <a:xfrm>
            <a:off x="6651297" y="109182"/>
            <a:ext cx="4922004" cy="65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6"/>
          <a:stretch/>
        </p:blipFill>
        <p:spPr>
          <a:xfrm>
            <a:off x="354842" y="1512107"/>
            <a:ext cx="3420000" cy="4953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r="1239" b="4279"/>
          <a:stretch/>
        </p:blipFill>
        <p:spPr>
          <a:xfrm>
            <a:off x="2064842" y="3684944"/>
            <a:ext cx="5544000" cy="356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0347" r="7191" b="4079"/>
          <a:stretch/>
        </p:blipFill>
        <p:spPr>
          <a:xfrm>
            <a:off x="4204805" y="1272944"/>
            <a:ext cx="1783751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91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dg-school4.ru/sites/default/files/customLog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3349"/>
            <a:ext cx="2836956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bigslide.ru/images/10/9638/96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60376" y="1502229"/>
            <a:ext cx="3158035" cy="471569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i="1" dirty="0" smtClean="0">
                <a:solidFill>
                  <a:srgbClr val="FFC000"/>
                </a:solidFill>
              </a:rPr>
              <a:t>понимание представленных в стандарте целей </a:t>
            </a:r>
            <a:r>
              <a:rPr lang="ru-RU" sz="2200" i="1" dirty="0">
                <a:solidFill>
                  <a:srgbClr val="FFC000"/>
                </a:solidFill>
              </a:rPr>
              <a:t>школьного образования, которые определяют модель выпускника школы через совокупность конкретных требований к личностным, </a:t>
            </a:r>
            <a:r>
              <a:rPr lang="ru-RU" sz="2200" i="1" dirty="0" err="1">
                <a:solidFill>
                  <a:srgbClr val="FFC000"/>
                </a:solidFill>
              </a:rPr>
              <a:t>метапредметным</a:t>
            </a:r>
            <a:r>
              <a:rPr lang="ru-RU" sz="2200" i="1" dirty="0">
                <a:solidFill>
                  <a:srgbClr val="FFC000"/>
                </a:solidFill>
              </a:rPr>
              <a:t> и предметным результатам образования. </a:t>
            </a:r>
            <a:br>
              <a:rPr lang="ru-RU" sz="2200" i="1" dirty="0">
                <a:solidFill>
                  <a:srgbClr val="FFC000"/>
                </a:solidFill>
              </a:rPr>
            </a:br>
            <a:r>
              <a:rPr lang="ru-RU" sz="2200" dirty="0">
                <a:solidFill>
                  <a:srgbClr val="FFC000"/>
                </a:solidFill>
              </a:rPr>
              <a:t/>
            </a:r>
            <a:br>
              <a:rPr lang="ru-RU" sz="2200" dirty="0">
                <a:solidFill>
                  <a:srgbClr val="FFC000"/>
                </a:solidFill>
              </a:rPr>
            </a:b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7174" name="Picture 6" descr="http://shkolageo.ru/mpakard/%D0%A1%D0%B5%D0%BC%D0%B8%D0%BD%D0%B0%D1%80+%C2%AB%D0%A4%D0%BE%D1%80%D0%BC%D0%B8%D1%80%D0%BE%D0%B2%D0%B0%D0%BD%D0%B8%D0%B5+%D1%83%D0%BD%D0%B8%D0%B2%D0%B5%D1%80%D1%81%D0%B0%D0%BB%D1%8C%D0%BD%D1%8B%D1%85+%D1%83%D1%87%D0%B5%D0%B1%D0%BD%D1%8B%D1%85+%D0%B4%D0%B5%D0%B9%D1%81%D1%82%D0%B2%D0%B8%D0%B9+%D0%BD%D0%B0+%D1%83%D1%80%D0%BE%D0%BA%D0%B0%D1%85+%D0%B2+%D0%BD%D0%B0%D1%87%D0%B0%D0%BB%D1%8C%D0%BD%D0%BE%D0%B9+%D1%88%D0%BA%D0%BE%D0%BB%D0%B5%C2%BBd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4686" r="4842" b="5485"/>
          <a:stretch/>
        </p:blipFill>
        <p:spPr bwMode="auto">
          <a:xfrm>
            <a:off x="3618411" y="160338"/>
            <a:ext cx="8094773" cy="6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304" y="135733"/>
            <a:ext cx="5859894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Результаты усвоения основных предметов в начальной школе показали Всероссийские проверочные </a:t>
            </a:r>
            <a:r>
              <a:rPr lang="ru-RU" sz="2400" dirty="0" smtClean="0"/>
              <a:t>работы, </a:t>
            </a:r>
            <a:r>
              <a:rPr lang="ru-RU" sz="2400" dirty="0"/>
              <a:t>которые проводились в 4 классах Республики Крым в апреле 2018 г. по предметам </a:t>
            </a:r>
            <a:r>
              <a:rPr lang="ru-RU" sz="2400" b="1" dirty="0"/>
              <a:t>«Русский язык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24038"/>
              </p:ext>
            </p:extLst>
          </p:nvPr>
        </p:nvGraphicFramePr>
        <p:xfrm>
          <a:off x="254303" y="2471351"/>
          <a:ext cx="5846247" cy="1923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32"/>
                <a:gridCol w="1186256"/>
                <a:gridCol w="1006457"/>
                <a:gridCol w="1006457"/>
                <a:gridCol w="905669"/>
                <a:gridCol w="794976"/>
              </a:tblGrid>
              <a:tr h="2568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учащихся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Распределение групп баллов в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59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1442098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46.8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59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Крым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19079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17.6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227978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Джанкой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32.8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45.6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19.5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26663" y="241926"/>
            <a:ext cx="167263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«Математика»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84001"/>
              </p:ext>
            </p:extLst>
          </p:nvPr>
        </p:nvGraphicFramePr>
        <p:xfrm>
          <a:off x="6595481" y="674367"/>
          <a:ext cx="5087936" cy="1969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140"/>
                <a:gridCol w="978492"/>
                <a:gridCol w="845406"/>
                <a:gridCol w="845406"/>
                <a:gridCol w="760746"/>
                <a:gridCol w="760746"/>
              </a:tblGrid>
              <a:tr h="208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учащихся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Распределение групп баллов в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47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1460995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887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Крым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19276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34.6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  <a:tr h="185192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Джанкой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26.9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38.7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611362" y="3025970"/>
            <a:ext cx="2410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/>
              <a:t>«Окружающий мир</a:t>
            </a:r>
            <a:r>
              <a:rPr lang="ru-RU" b="1" dirty="0" smtClean="0"/>
              <a:t>» 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64710"/>
              </p:ext>
            </p:extLst>
          </p:nvPr>
        </p:nvGraphicFramePr>
        <p:xfrm>
          <a:off x="6306807" y="3544489"/>
          <a:ext cx="5457565" cy="1801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332"/>
                <a:gridCol w="879315"/>
                <a:gridCol w="792668"/>
                <a:gridCol w="792668"/>
                <a:gridCol w="713291"/>
                <a:gridCol w="713291"/>
              </a:tblGrid>
              <a:tr h="3455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Регион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учащихся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Распределение групп баллов в 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</a:tr>
              <a:tr h="39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Российская Федерация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1452036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0.83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</a:tr>
              <a:tr h="39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Республика Крым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19191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</a:tr>
              <a:tr h="327579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Джанкой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0.63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25.8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53.9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19.7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84" marR="56284" marT="0" marB="0" anchor="ctr"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/>
          <a:stretch/>
        </p:blipFill>
        <p:spPr>
          <a:xfrm>
            <a:off x="1457348" y="4421876"/>
            <a:ext cx="34538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1" y="245660"/>
            <a:ext cx="5192522" cy="62916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/>
              <a:t>Обзор новинок методической литературы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Всероссийский урок  1 сентября 2018 года в общеобразовательных организациях Республики Крым.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11484" b="36820"/>
          <a:stretch/>
        </p:blipFill>
        <p:spPr>
          <a:xfrm>
            <a:off x="6796584" y="1050878"/>
            <a:ext cx="4449621" cy="327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privetpeople.ru/_pu/4/622950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5" y="3643976"/>
            <a:ext cx="44883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55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r="7220" b="709"/>
          <a:stretch/>
        </p:blipFill>
        <p:spPr>
          <a:xfrm>
            <a:off x="6523629" y="1012448"/>
            <a:ext cx="5072868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6475" y="4447309"/>
            <a:ext cx="5181600" cy="88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 w="6350">
                  <a:solidFill>
                    <a:srgbClr val="0070C0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rgbClr val="FFC000"/>
                </a:solidFill>
              </a:rPr>
              <a:t>Подготовила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м</a:t>
            </a:r>
            <a:r>
              <a:rPr lang="ru-RU" sz="2000" dirty="0" smtClean="0">
                <a:solidFill>
                  <a:srgbClr val="FFC000"/>
                </a:solidFill>
              </a:rPr>
              <a:t>етодист МКОУ «ИМЦ» </a:t>
            </a:r>
            <a:r>
              <a:rPr lang="ru-RU" sz="2000" dirty="0" err="1" smtClean="0">
                <a:solidFill>
                  <a:srgbClr val="FFC000"/>
                </a:solidFill>
              </a:rPr>
              <a:t>И.В.Шалалашвили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" y="419894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10721" y="0"/>
            <a:ext cx="5624944" cy="69202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600" b="1" dirty="0"/>
          </a:p>
          <a:p>
            <a:pPr lvl="0"/>
            <a:r>
              <a:rPr lang="ru-RU" sz="1600" dirty="0"/>
              <a:t>Письмо Департамента общего образования Министерства образования и науки Российской Федерации от 12.05.2011г. №03-296 «Об организации внеурочной деятельности при введении федерального государственного образовательного стандарта общего образования».</a:t>
            </a:r>
          </a:p>
          <a:p>
            <a:pPr lvl="0"/>
            <a:r>
              <a:rPr lang="ru-RU" sz="1600" dirty="0"/>
              <a:t>Письмо Министерства образования и науки Российской Федерации от 14.12.2015 №09-3564 «О внеурочной деятельности и реализации дополнительных общеобразовательных программ».</a:t>
            </a:r>
          </a:p>
          <a:p>
            <a:pPr lvl="0"/>
            <a:r>
              <a:rPr lang="ru-RU" sz="1600" dirty="0"/>
              <a:t>Приказ Министерства труда и социальной защиты Российской Федерации от 18.10.2013 №544н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учитель)». </a:t>
            </a:r>
          </a:p>
          <a:p>
            <a:pPr lvl="0"/>
            <a:r>
              <a:rPr lang="ru-RU" sz="1600" dirty="0"/>
              <a:t>Постановление Главного государственного санитарного врача РФ от 29 декабря 2010 г. N 189 "Об утверждении СанПиН 2.4.2.2821-10 "Санитарно-эпидемиологические требования к условиям и организации обучения в общеобразовательных учреждениях" (с изменениями и дополнениями от: 29 июня 2011 г., 25 декабря 2013 г., 24 ноября 2015 г</a:t>
            </a:r>
            <a:r>
              <a:rPr lang="ru-RU" sz="1600" dirty="0" smtClean="0"/>
              <a:t>.)</a:t>
            </a:r>
          </a:p>
          <a:p>
            <a:r>
              <a:rPr lang="ru-RU" sz="1600" dirty="0"/>
              <a:t>Письмо Министерства образования и науки Российской Федерации от 16.05.2018 №08-1211 «Об использовании учебников и учебных пособий в образовательной деятельности».</a:t>
            </a:r>
          </a:p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3852" y="212726"/>
            <a:ext cx="5136403" cy="85252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FFC000"/>
                </a:solidFill>
              </a:rPr>
              <a:t>        Кейс нормативно-правовых </a:t>
            </a:r>
            <a:r>
              <a:rPr lang="ru-RU" altLang="ru-RU" sz="2000" dirty="0">
                <a:solidFill>
                  <a:srgbClr val="FFC000"/>
                </a:solidFill>
              </a:rPr>
              <a:t>документов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63852" y="928256"/>
            <a:ext cx="5624944" cy="55673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600" b="1" dirty="0" smtClean="0"/>
              <a:t>                                              Федеральный уровень</a:t>
            </a:r>
            <a:endParaRPr lang="ru-RU" sz="1600" b="1" dirty="0"/>
          </a:p>
          <a:p>
            <a:pPr lvl="0"/>
            <a:r>
              <a:rPr lang="ru-RU" sz="1600" dirty="0" smtClean="0"/>
              <a:t>Федеральный </a:t>
            </a:r>
            <a:r>
              <a:rPr lang="ru-RU" sz="1600" dirty="0"/>
              <a:t>закон от 29.12.2012 №273-ФЗ «Об </a:t>
            </a:r>
            <a:r>
              <a:rPr lang="ru-RU" sz="1600" dirty="0" smtClean="0"/>
              <a:t>образовании </a:t>
            </a:r>
            <a:r>
              <a:rPr lang="ru-RU" sz="1600" dirty="0"/>
              <a:t>в Российской Федерации».</a:t>
            </a:r>
          </a:p>
          <a:p>
            <a:pPr lvl="0"/>
            <a:r>
              <a:rPr lang="ru-RU" sz="1600" dirty="0"/>
              <a:t>Приказ Министерства образования и науки Российской Федерации от 31.12.2015 №1576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Российской Федерации от 06.10.2009 №373».</a:t>
            </a:r>
          </a:p>
          <a:p>
            <a:pPr lvl="0"/>
            <a:r>
              <a:rPr lang="ru-RU" sz="1600" dirty="0"/>
              <a:t>Приказ Министерства образования и науки Российской Федерации от 17.07.2015 №734 «О внесении изменений в Порядок организации и осуществления образовательной деятельности по основным образовательным программам – образовательным программам начального общего, основного общего и среднего общего образования, утвержденный приказом Министерства образования и науки Российской Федерации от 30.08.2013 №1015».</a:t>
            </a:r>
          </a:p>
          <a:p>
            <a:pPr lvl="0"/>
            <a:r>
              <a:rPr lang="ru-RU" sz="1600" dirty="0"/>
              <a:t>Приказ Министерства образования и науки Российской Федерации от 31.03.2014 №253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(с изменениями</a:t>
            </a:r>
            <a:r>
              <a:rPr lang="ru-RU" sz="1600" dirty="0" smtClean="0"/>
              <a:t>).</a:t>
            </a:r>
          </a:p>
          <a:p>
            <a:pPr marL="0" lvl="0" indent="0">
              <a:buNone/>
            </a:pPr>
            <a:endParaRPr lang="ru-RU" sz="1600" dirty="0"/>
          </a:p>
        </p:txBody>
      </p:sp>
      <p:pic>
        <p:nvPicPr>
          <p:cNvPr id="9218" name="Picture 2" descr="https://wcbook.ru/data/book/18/1854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5028" r="1322" b="11121"/>
          <a:stretch/>
        </p:blipFill>
        <p:spPr bwMode="auto">
          <a:xfrm>
            <a:off x="5281684" y="118256"/>
            <a:ext cx="1210703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3347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887104"/>
            <a:ext cx="5181600" cy="52898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b="1" dirty="0"/>
              <a:t>Региональный уровень</a:t>
            </a:r>
          </a:p>
          <a:p>
            <a:pPr lvl="1"/>
            <a:r>
              <a:rPr lang="ru-RU" sz="2000" dirty="0" smtClean="0"/>
              <a:t>Закон Республики Крым от 06.07.2015 №131-ЗРК/2015 «Об образовании в Республике Крым».</a:t>
            </a:r>
          </a:p>
          <a:p>
            <a:pPr lvl="1"/>
            <a:r>
              <a:rPr lang="ru-RU" sz="2000" dirty="0" smtClean="0"/>
              <a:t>Приказ Министерства образования, науки и молодежи Республики Крым от 18.12.2015 №1340 «Об утверждении перечня обязательной деловой документации общеобразовательных учреждений».</a:t>
            </a:r>
          </a:p>
          <a:p>
            <a:pPr lvl="1"/>
            <a:r>
              <a:rPr lang="ru-RU" sz="2000" dirty="0" smtClean="0"/>
              <a:t>Письмо </a:t>
            </a:r>
            <a:r>
              <a:rPr lang="ru-RU" sz="2000" dirty="0"/>
              <a:t>Министерства образования, науки и молодежи Республики Крым от 02.07.2018 №01-14/1915 «Об учебных планах общеобразовательных организаций Республики Крым на 2018/2019 учебный год».</a:t>
            </a:r>
          </a:p>
          <a:p>
            <a:pPr lvl="1"/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0170" y="471221"/>
            <a:ext cx="4938828" cy="5705742"/>
          </a:xfrm>
        </p:spPr>
        <p:txBody>
          <a:bodyPr>
            <a:normAutofit/>
          </a:bodyPr>
          <a:lstStyle/>
          <a:p>
            <a:pPr lvl="1"/>
            <a:r>
              <a:rPr lang="ru-RU" sz="2000" dirty="0" smtClean="0"/>
              <a:t>Письмо </a:t>
            </a:r>
            <a:r>
              <a:rPr lang="ru-RU" sz="2000" dirty="0"/>
              <a:t>Министерства образования, науки и молодежи Республики Крым от 04.12.2014 №01-14/2013 «О направлении методических рекомендаций по ведению классных журналов учащихся 1-11(12) классов общеобразовательных организаций».</a:t>
            </a:r>
          </a:p>
          <a:p>
            <a:pPr lvl="1"/>
            <a:r>
              <a:rPr lang="ru-RU" sz="2000" dirty="0"/>
              <a:t>Письмо Министерства образования, науки и молодежи Республики Крым от 04.12.2014 №01-14/2014 «Об организации внеурочной деятельности».</a:t>
            </a:r>
          </a:p>
          <a:p>
            <a:pPr marL="0" lv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656" y="180109"/>
            <a:ext cx="5181600" cy="885139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rgbClr val="FFC000"/>
                </a:solidFill>
              </a:rPr>
              <a:t>Кейс нормативно-правовых документов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https://cdn.eksmo.ru/v2/ITD000000000728339/COVER/cover3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6769" r="4326" b="9330"/>
          <a:stretch/>
        </p:blipFill>
        <p:spPr bwMode="auto">
          <a:xfrm>
            <a:off x="9866017" y="3958472"/>
            <a:ext cx="167976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370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6829" y="3124366"/>
            <a:ext cx="4285081" cy="162505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егиональный курс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«Основы православной культуры Крыма» </a:t>
            </a:r>
            <a:r>
              <a:rPr lang="ru-RU" sz="1900" dirty="0"/>
              <a:t>(решение коллегии Министерства образования, науки и молодежи Республики Крым, протокол №5/6 от </a:t>
            </a:r>
            <a:r>
              <a:rPr lang="ru-RU" sz="1900" dirty="0" smtClean="0"/>
              <a:t>25.08.2017г.</a:t>
            </a:r>
            <a:r>
              <a:rPr lang="ru-RU" sz="2000" dirty="0"/>
              <a:t> )</a:t>
            </a:r>
            <a:endParaRPr lang="ru-RU" sz="1900" dirty="0"/>
          </a:p>
        </p:txBody>
      </p:sp>
      <p:pic>
        <p:nvPicPr>
          <p:cNvPr id="2050" name="Picture 2" descr="https://ds04.infourok.ru/uploads/ex/04d8/000f4717-8e47b68a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2448" b="2462"/>
          <a:stretch/>
        </p:blipFill>
        <p:spPr bwMode="auto">
          <a:xfrm>
            <a:off x="4176213" y="563208"/>
            <a:ext cx="7531985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1"/>
          <p:cNvSpPr txBox="1">
            <a:spLocks/>
          </p:cNvSpPr>
          <p:nvPr/>
        </p:nvSpPr>
        <p:spPr>
          <a:xfrm>
            <a:off x="96829" y="465327"/>
            <a:ext cx="4285081" cy="1625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Краеведческий курс "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Крымоведение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r>
              <a:rPr lang="ru-RU" sz="1900" dirty="0" smtClean="0"/>
              <a:t>утвержден коллегией Министерства образования, науки и молодежи Республики Крым</a:t>
            </a:r>
          </a:p>
          <a:p>
            <a:r>
              <a:rPr lang="ru-RU" sz="1900" dirty="0" smtClean="0"/>
              <a:t> протокол №5/5 от 25.08.2017г.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5175" y="3886174"/>
            <a:ext cx="4485407" cy="1627521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0" dirty="0"/>
              <a:t>Письмо Министерства образования и науки РФ от 9 октября 2017 г. № ТС-945/08 “О реализации прав граждан на получение образования на родном языке”</a:t>
            </a:r>
            <a:br>
              <a:rPr lang="ru-RU" sz="1800" b="0" dirty="0"/>
            </a:br>
            <a:r>
              <a:rPr lang="ru-RU" sz="1800" b="0" dirty="0"/>
              <a:t/>
            </a:r>
            <a:br>
              <a:rPr lang="ru-RU" sz="1800" b="0" dirty="0"/>
            </a:br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8" name="Picture 4" descr="http://dg-school4.ru/sites/default/files/customLog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14" y="220395"/>
            <a:ext cx="3111501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bigslide.ru/images/10/9638/96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bigslide.ru/images/10/9638/960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bigslide.ru/images/10/9638/960/img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982730"/>
            <a:ext cx="48463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 сентября 2018 года вводится обязательное изучение предметной области «Родной язык и литературное чтение на родном языке».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http://images.myshared.ru/19/1207145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3176" b="4334"/>
          <a:stretch/>
        </p:blipFill>
        <p:spPr bwMode="auto">
          <a:xfrm>
            <a:off x="6104915" y="1613830"/>
            <a:ext cx="5652000" cy="42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74" y="324181"/>
            <a:ext cx="5087911" cy="1325563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accent5">
                    <a:lumMod val="75000"/>
                  </a:schemeClr>
                </a:solidFill>
              </a:rPr>
              <a:t>Структура программ учебных предметов, курсов и внеурочной деятельности определяется требованиями 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</a:rPr>
              <a:t>ФГОС НОО.</a:t>
            </a:r>
            <a:endParaRPr lang="ru-RU" sz="2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Учебный план начального общего образования и план внеурочной </a:t>
            </a:r>
            <a:r>
              <a:rPr lang="ru-RU" dirty="0" smtClean="0"/>
              <a:t>деятельности</a:t>
            </a:r>
            <a:r>
              <a:rPr lang="ru-RU" dirty="0"/>
              <a:t> </a:t>
            </a:r>
            <a:r>
              <a:rPr lang="ru-RU" dirty="0" smtClean="0"/>
              <a:t>являются </a:t>
            </a:r>
            <a:r>
              <a:rPr lang="ru-RU" dirty="0"/>
              <a:t>основными организационными механизмами реализации основной образовательной программы начального общего образования.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http://900igr.net/up/datas/247425/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50377"/>
            <a:ext cx="6373504" cy="5326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602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28" y="215000"/>
            <a:ext cx="5087911" cy="1325563"/>
          </a:xfrm>
        </p:spPr>
        <p:txBody>
          <a:bodyPr>
            <a:normAutofit fontScale="90000"/>
          </a:bodyPr>
          <a:lstStyle/>
          <a:p>
            <a:r>
              <a:rPr lang="ru-RU" sz="27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курс </a:t>
            </a:r>
            <a:r>
              <a:rPr lang="ru-RU" sz="2700" b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ОРКСЭ</a:t>
            </a:r>
            <a:r>
              <a:rPr lang="ru-RU" sz="27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является единой комплексной учебно-воспитательной системой.</a:t>
            </a:r>
            <a:endParaRPr lang="ru-RU" sz="27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128" y="1540563"/>
            <a:ext cx="5181600" cy="4696464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Преподавание предмета ОРКСЭ основывается на следующих нормах законодательства Российской Федерации: Конституции Российской Федерации, Законах Российской Федерации «Об образовании», «Об основных гарантиях прав ребёнка в Российской Федерации»; «О свободе совести и религиозных объединениях». В соответствии с конституционными нормами (статьи 13, 14 Конституции Российской Федерации), а также законом «О свободе совести и религиозных объединениях» выбор одного из 6 модулей является исключительным правом родителей (законных представителей) несовершеннолетних </a:t>
            </a:r>
            <a:r>
              <a:rPr lang="ru-RU" sz="2000" b="1" dirty="0" smtClean="0"/>
              <a:t>обучающихся.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http://900igr.net/up/datas/251495/00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4159" b="6664"/>
          <a:stretch/>
        </p:blipFill>
        <p:spPr bwMode="auto">
          <a:xfrm>
            <a:off x="6127844" y="667106"/>
            <a:ext cx="5636526" cy="4492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796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545910"/>
            <a:ext cx="5087911" cy="174691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Федеральный закон "Об образовании в Российской Федерации" от 29.12.2012 N 273-ФЗ (последняя редакция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i="1" dirty="0"/>
              <a:t>Статья 79. Организация получения образования обучающимися с ограниченными возможностями здоровья</a:t>
            </a:r>
            <a:br>
              <a:rPr lang="ru-RU" sz="2000" i="1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8" b="17519"/>
          <a:stretch/>
        </p:blipFill>
        <p:spPr>
          <a:xfrm>
            <a:off x="500775" y="223576"/>
            <a:ext cx="4426068" cy="314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265888" y="2085846"/>
            <a:ext cx="54591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20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/>
              <a:t>Содержание образования и условия организации обучения и воспитания </a:t>
            </a:r>
          </a:p>
          <a:p>
            <a:pPr indent="0">
              <a:buNone/>
            </a:pPr>
            <a:r>
              <a:rPr lang="ru-RU" sz="2000" dirty="0"/>
              <a:t>обучающихся с ограниченными возможностями здоровья определяются </a:t>
            </a:r>
          </a:p>
          <a:p>
            <a:pPr indent="0">
              <a:buNone/>
            </a:pPr>
            <a:r>
              <a:rPr lang="ru-RU" sz="2000" dirty="0"/>
              <a:t>адаптированной образовательной программой, а для инвалидов также </a:t>
            </a:r>
          </a:p>
          <a:p>
            <a:pPr indent="0">
              <a:buNone/>
            </a:pPr>
            <a:r>
              <a:rPr lang="ru-RU" sz="2000" dirty="0"/>
              <a:t>в соответствии с индивидуальной программой реабилитации инвалида. 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/>
              <a:t>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226161"/>
            <a:ext cx="4512000" cy="3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2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7585" y="1211448"/>
            <a:ext cx="5074424" cy="52239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Методическое сопровождение предполагает не просто знакомство учителей с образовательными технологиями </a:t>
            </a:r>
            <a:r>
              <a:rPr lang="ru-RU" dirty="0" smtClean="0"/>
              <a:t>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</a:t>
            </a:r>
            <a:r>
              <a:rPr lang="ru-RU" dirty="0"/>
              <a:t>типа, но прежде всего, практическую деятельность учителя по проектированию учебного занятия, усиление роли мониторинга эффективности работы учителя по реализации требований </a:t>
            </a:r>
            <a:r>
              <a:rPr lang="ru-RU" dirty="0" smtClean="0"/>
              <a:t>ФГОС НОО.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4" descr="http://dg-school4.ru/sites/default/files/customLog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43" y="131422"/>
            <a:ext cx="2373857" cy="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431075" y="287383"/>
            <a:ext cx="5316584" cy="1214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 w="6350">
                  <a:solidFill>
                    <a:srgbClr val="0070C0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0095" r="14127" b="21333"/>
          <a:stretch/>
        </p:blipFill>
        <p:spPr>
          <a:xfrm>
            <a:off x="1026150" y="131422"/>
            <a:ext cx="379999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32898" r="13488" b="14510"/>
          <a:stretch/>
        </p:blipFill>
        <p:spPr>
          <a:xfrm>
            <a:off x="747631" y="3244247"/>
            <a:ext cx="5812486" cy="32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стание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4" id="{DC9A3EBD-EFBB-4E35-B9D9-ACE369662A00}" vid="{55953BCE-0291-4281-8BA7-4D678A7526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5</Template>
  <TotalTime>583</TotalTime>
  <Words>816</Words>
  <Application>Microsoft Office PowerPoint</Application>
  <PresentationFormat>Широкоэкранный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листание 5</vt:lpstr>
      <vt:lpstr>Планируемые результаты освоения обучающимися основной образовательной программы НОО в рамках реализация ФГОС НОО </vt:lpstr>
      <vt:lpstr>        Кейс нормативно-правовых документов</vt:lpstr>
      <vt:lpstr>Кейс нормативно-правовых документов</vt:lpstr>
      <vt:lpstr>Презентация PowerPoint</vt:lpstr>
      <vt:lpstr>Письмо Министерства образования и науки РФ от 9 октября 2017 г. № ТС-945/08 “О реализации прав граждан на получение образования на родном языке”  </vt:lpstr>
      <vt:lpstr>Структура программ учебных предметов, курсов и внеурочной деятельности определяется требованиями ФГОС НОО.</vt:lpstr>
      <vt:lpstr>Учебный курс ОРКСЭ является единой комплексной учебно-воспитательной системой.</vt:lpstr>
      <vt:lpstr>Федеральный закон "Об образовании в Российской Федерации" от 29.12.2012 N 273-ФЗ (последняя редакция) Статья 79. Организация получения образования обучающимися с ограниченными возможностями здоровья   </vt:lpstr>
      <vt:lpstr>Презентация PowerPoint</vt:lpstr>
      <vt:lpstr>Одной из оптимальных форм повышения профессионального мастерства учителей начальных классов является участие в конкурсах педагогического мастерства.</vt:lpstr>
      <vt:lpstr>  понимание представленных в стандарте целей школьного образования, которые определяют модель выпускника школы через совокупность конкретных требований к личностным, метапредметным и предметным результатам образования.   </vt:lpstr>
      <vt:lpstr>Презентация PowerPoint</vt:lpstr>
      <vt:lpstr>Обзор новинок методической литературы  Всероссийский урок  1 сентября 2018 года в общеобразовательных организациях Республики Крым.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49</cp:revision>
  <dcterms:created xsi:type="dcterms:W3CDTF">2016-11-15T09:14:47Z</dcterms:created>
  <dcterms:modified xsi:type="dcterms:W3CDTF">2018-08-27T15:17:00Z</dcterms:modified>
</cp:coreProperties>
</file>