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</p:sldIdLst>
  <p:sldSz cx="9144000" cy="6858000" type="screen4x3"/>
  <p:notesSz cx="6805613" cy="99441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3967-4F76-4AAF-8B14-7AD5FC56F841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68D76-B608-4B15-9C65-A0C1B7B9D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063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B3967-4F76-4AAF-8B14-7AD5FC56F841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68D76-B608-4B15-9C65-A0C1B7B9D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77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30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smtClean="0">
                <a:solidFill>
                  <a:srgbClr val="0070C0"/>
                </a:solidFill>
                <a:latin typeface="Impact" panose="020B0806030902050204" pitchFamily="34" charset="0"/>
              </a:rPr>
              <a:t>Комментарии к ФГОС ДО  № 08-249 от 28.02.14</a:t>
            </a:r>
            <a:br>
              <a:rPr lang="ru-RU" sz="2400" smtClean="0">
                <a:solidFill>
                  <a:srgbClr val="0070C0"/>
                </a:solidFill>
                <a:latin typeface="Impact" panose="020B0806030902050204" pitchFamily="34" charset="0"/>
              </a:rPr>
            </a:br>
            <a:r>
              <a:rPr lang="ru-RU" sz="320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п.</a:t>
            </a:r>
            <a:r>
              <a:rPr lang="ru-RU" sz="320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4.7</a:t>
            </a:r>
            <a:r>
              <a:rPr lang="ru-RU" sz="320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ru-RU" sz="320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раздела </a:t>
            </a:r>
            <a:r>
              <a:rPr lang="en-US" sz="320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IV</a:t>
            </a:r>
            <a:endParaRPr lang="ru-RU" sz="3200" dirty="0"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6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67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6910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0851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80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8126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44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747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15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63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72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88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22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71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30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1012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73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5666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4542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5008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41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2462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8910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8569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7846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685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1241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07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879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437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53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15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761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058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872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533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317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647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370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155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47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5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41648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153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810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722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494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793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825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600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551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519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9823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2065338" algn="l"/>
              </a:tabLst>
            </a:pPr>
            <a:r>
              <a:rPr lang="ru-RU" sz="2000" smtClean="0">
                <a:solidFill>
                  <a:srgbClr val="0070C0"/>
                </a:solidFill>
                <a:latin typeface="Impact" panose="020B0806030902050204" pitchFamily="34" charset="0"/>
                <a:cs typeface="Arial" pitchFamily="34" charset="0"/>
              </a:rPr>
              <a:t>Рамочные требования к уроку</a:t>
            </a:r>
            <a:endParaRPr lang="ru-RU" sz="2000" dirty="0">
              <a:solidFill>
                <a:srgbClr val="0070C0"/>
              </a:solidFill>
              <a:latin typeface="Impact" panose="020B0806030902050204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50422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663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249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304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96439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228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680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191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911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80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Helvetica Neue Black Condensed"/>
              </a:rPr>
              <a:t>КОМПЛЕКСНЫЙ  ОБРАЗОВАТЕЛЬНЫЙ  ПРОДУКТ  «СФЕРЫ  1–11»  </a:t>
            </a:r>
            <a:endParaRPr lang="ru-RU" altLang="ru-RU" smtClean="0">
              <a:solidFill>
                <a:srgbClr val="FFFFFF"/>
              </a:solidFill>
              <a:latin typeface="Impact" panose="020B0806030902050204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08538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400" smtClean="0">
                <a:solidFill>
                  <a:srgbClr val="0070C0"/>
                </a:solidFill>
                <a:latin typeface="Impact" panose="020B0806030902050204" pitchFamily="34" charset="0"/>
              </a:rPr>
              <a:t>Приоритетные задачи </a:t>
            </a:r>
            <a:br>
              <a:rPr lang="ru-RU" sz="2400" smtClean="0">
                <a:solidFill>
                  <a:srgbClr val="0070C0"/>
                </a:solidFill>
                <a:latin typeface="Impact" panose="020B0806030902050204" pitchFamily="34" charset="0"/>
              </a:rPr>
            </a:br>
            <a:r>
              <a:rPr lang="ru-RU" sz="2400" smtClean="0">
                <a:solidFill>
                  <a:srgbClr val="0070C0"/>
                </a:solidFill>
                <a:latin typeface="Impact" panose="020B0806030902050204" pitchFamily="34" charset="0"/>
              </a:rPr>
              <a:t>образовательной политики РФ</a:t>
            </a:r>
            <a:endParaRPr lang="ru-RU" sz="24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Helvetica Neue Black Condensed"/>
              </a:rPr>
              <a:t>НАЧАЛЬНАЯ  ШКОЛА</a:t>
            </a:r>
            <a:endParaRPr lang="ru-RU" altLang="ru-RU" smtClean="0">
              <a:solidFill>
                <a:srgbClr val="FFFFFF"/>
              </a:solidFill>
              <a:latin typeface="Impact" panose="020B0806030902050204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2030"/>
      </p:ext>
    </p:extLst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259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96528"/>
      </p:ext>
    </p:extLst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04615"/>
      </p:ext>
    </p:extLst>
  </p:cSld>
  <p:clrMapOvr>
    <a:masterClrMapping/>
  </p:clrMapOvr>
  <p:transition spd="slow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25726"/>
      </p:ext>
    </p:extLst>
  </p:cSld>
  <p:clrMapOvr>
    <a:masterClrMapping/>
  </p:clrMapOvr>
  <p:transition spd="slow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8383"/>
      </p:ext>
    </p:extLst>
  </p:cSld>
  <p:clrMapOvr>
    <a:masterClrMapping/>
  </p:clrMapOvr>
  <p:transition spd="slow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492"/>
      </p:ext>
    </p:extLst>
  </p:cSld>
  <p:clrMapOvr>
    <a:masterClrMapping/>
  </p:clrMapOvr>
  <p:transition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79778"/>
      </p:ext>
    </p:extLst>
  </p:cSld>
  <p:clrMapOvr>
    <a:masterClrMapping/>
  </p:clrMapOvr>
  <p:transition advTm="38932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13647"/>
      </p:ext>
    </p:extLst>
  </p:cSld>
  <p:clrMapOvr>
    <a:masterClrMapping/>
  </p:clrMapOvr>
  <p:transition advTm="38932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89438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765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66761"/>
      </p:ext>
    </p:extLst>
  </p:cSld>
  <p:clrMapOvr>
    <a:masterClrMapping/>
  </p:clrMapOvr>
  <p:transition advTm="38932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1941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smtClean="0">
                <a:solidFill>
                  <a:srgbClr val="FF0000"/>
                </a:solidFill>
                <a:latin typeface="Impact" panose="020B0806030902050204" pitchFamily="34" charset="0"/>
              </a:rPr>
              <a:t>Преемственность уровней</a:t>
            </a:r>
            <a:br>
              <a:rPr lang="ru-RU" sz="2400" smtClean="0">
                <a:solidFill>
                  <a:srgbClr val="FF0000"/>
                </a:solidFill>
                <a:latin typeface="Impact" panose="020B0806030902050204" pitchFamily="34" charset="0"/>
              </a:rPr>
            </a:br>
            <a:r>
              <a:rPr lang="ru-RU" sz="2400" smtClean="0">
                <a:solidFill>
                  <a:srgbClr val="FF0000"/>
                </a:solidFill>
                <a:latin typeface="Impact" panose="020B0806030902050204" pitchFamily="34" charset="0"/>
              </a:rPr>
              <a:t>дошкольного и начального общего  образования</a:t>
            </a:r>
            <a:br>
              <a:rPr lang="ru-RU" sz="2400" smtClean="0">
                <a:solidFill>
                  <a:srgbClr val="FF0000"/>
                </a:solidFill>
                <a:latin typeface="Impact" panose="020B0806030902050204" pitchFamily="34" charset="0"/>
              </a:rPr>
            </a:br>
            <a:endParaRPr lang="ru-RU" sz="24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</Words>
  <Application>Microsoft Office PowerPoint</Application>
  <PresentationFormat>Экран (4:3)</PresentationFormat>
  <Paragraphs>6</Paragraphs>
  <Slides>81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81</vt:i4>
      </vt:variant>
    </vt:vector>
  </HeadingPairs>
  <TitlesOfParts>
    <vt:vector size="87" baseType="lpstr">
      <vt:lpstr>Arial</vt:lpstr>
      <vt:lpstr>Calibri</vt:lpstr>
      <vt:lpstr>Calibri Light</vt:lpstr>
      <vt:lpstr>Helvetica Neue Black Condensed</vt:lpstr>
      <vt:lpstr>Impact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Рамочные требования к уроку</vt:lpstr>
      <vt:lpstr>Приоритетные задачи  образовательной политики РФ</vt:lpstr>
      <vt:lpstr>Презентация PowerPoint</vt:lpstr>
      <vt:lpstr>Преемственность уровней дошкольного и начального общего  образования </vt:lpstr>
      <vt:lpstr>Комментарии к ФГОС ДО  № 08-249 от 28.02.14 п.4.7 раздела IV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КОМПЛЕКСНЫЙ  ОБРАЗОВАТЕЛЬНЫЙ  ПРОДУКТ  «СФЕРЫ  1–11»  </vt:lpstr>
      <vt:lpstr>НАЧАЛЬНАЯ  ШКОЛА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Медведева Наталья Ивановна</dc:creator>
  <cp:lastModifiedBy>Медведева Наталья Ивановна</cp:lastModifiedBy>
  <cp:revision>1</cp:revision>
  <dcterms:created xsi:type="dcterms:W3CDTF">2018-01-30T14:45:32Z</dcterms:created>
  <dcterms:modified xsi:type="dcterms:W3CDTF">2018-01-30T14:45:32Z</dcterms:modified>
</cp:coreProperties>
</file>