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97" r:id="rId4"/>
    <p:sldId id="264" r:id="rId5"/>
    <p:sldId id="265" r:id="rId6"/>
    <p:sldId id="266" r:id="rId7"/>
    <p:sldId id="267" r:id="rId8"/>
    <p:sldId id="268" r:id="rId9"/>
    <p:sldId id="269" r:id="rId10"/>
    <p:sldId id="261" r:id="rId11"/>
    <p:sldId id="292" r:id="rId12"/>
    <p:sldId id="293" r:id="rId13"/>
    <p:sldId id="270" r:id="rId14"/>
    <p:sldId id="273" r:id="rId15"/>
    <p:sldId id="291" r:id="rId16"/>
    <p:sldId id="271" r:id="rId17"/>
    <p:sldId id="272" r:id="rId18"/>
    <p:sldId id="281" r:id="rId19"/>
    <p:sldId id="284" r:id="rId20"/>
    <p:sldId id="282" r:id="rId21"/>
    <p:sldId id="283" r:id="rId22"/>
    <p:sldId id="286" r:id="rId23"/>
    <p:sldId id="288" r:id="rId24"/>
    <p:sldId id="294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88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67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18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56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173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30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91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36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42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5099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574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95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92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openxmlformats.org/officeDocument/2006/relationships/hyperlink" Target="http://img-fotki.yandex.ru/get/3211/vladport.20/0_2d903_4ec50fc_XL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7.jpeg"/><Relationship Id="rId4" Type="http://schemas.openxmlformats.org/officeDocument/2006/relationships/image" Target="../media/image33.jpeg"/><Relationship Id="rId9" Type="http://schemas.openxmlformats.org/officeDocument/2006/relationships/hyperlink" Target="http://www.babruisk.by/cache/resources/images/verstavik2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gif"/><Relationship Id="rId11" Type="http://schemas.openxmlformats.org/officeDocument/2006/relationships/image" Target="../media/image47.gif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40.gif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gif"/><Relationship Id="rId7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4600" y="685800"/>
            <a:ext cx="6629400" cy="486513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О ПРАВИЛАХ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ДОРОЖНОГО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ДВИЖЕНИЯ</a:t>
            </a:r>
            <a:endParaRPr lang="ru-RU" sz="54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ы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196975"/>
            <a:ext cx="4751387" cy="309562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16100" y="125413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96887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опасности?</a:t>
            </a:r>
          </a:p>
        </p:txBody>
      </p:sp>
      <p:pic>
        <p:nvPicPr>
          <p:cNvPr id="9223" name="Picture 7" descr="Картины3"/>
          <p:cNvPicPr>
            <a:picLocks noChangeAspect="1" noChangeArrowheads="1"/>
          </p:cNvPicPr>
          <p:nvPr/>
        </p:nvPicPr>
        <p:blipFill>
          <a:blip r:embed="rId3" cstate="email"/>
          <a:srcRect b="-2508"/>
          <a:stretch>
            <a:fillRect/>
          </a:stretch>
        </p:blipFill>
        <p:spPr bwMode="auto">
          <a:xfrm>
            <a:off x="3708400" y="4365625"/>
            <a:ext cx="5113338" cy="2205038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724525" y="5229225"/>
            <a:ext cx="1079500" cy="141287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276600" y="1268413"/>
            <a:ext cx="1582738" cy="14398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68313" y="2781300"/>
            <a:ext cx="1439862" cy="18002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  <p:bldP spid="9224" grpId="0" animBg="1"/>
      <p:bldP spid="9225" grpId="0" animBg="1"/>
      <p:bldP spid="92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ы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268413"/>
            <a:ext cx="4976813" cy="2376487"/>
          </a:xfrm>
          <a:prstGeom prst="rect">
            <a:avLst/>
          </a:prstGeom>
          <a:noFill/>
        </p:spPr>
      </p:pic>
      <p:pic>
        <p:nvPicPr>
          <p:cNvPr id="10245" name="Picture 5" descr="Картины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860800"/>
            <a:ext cx="2376488" cy="2592388"/>
          </a:xfrm>
          <a:prstGeom prst="rect">
            <a:avLst/>
          </a:prstGeom>
          <a:noFill/>
        </p:spPr>
      </p:pic>
      <p:pic>
        <p:nvPicPr>
          <p:cNvPr id="10246" name="Picture 6" descr="Картин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860800"/>
            <a:ext cx="2384425" cy="252095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безопасности?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1196975"/>
            <a:ext cx="5184775" cy="251936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95288" y="3500438"/>
            <a:ext cx="2952750" cy="3097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95288" y="4005263"/>
            <a:ext cx="2952750" cy="2663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5435600" y="3429000"/>
            <a:ext cx="3240088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651500" y="3860800"/>
            <a:ext cx="2881313" cy="25209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1400" y="4495800"/>
            <a:ext cx="1600200" cy="1828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657600"/>
            <a:ext cx="1514475" cy="166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2971800"/>
            <a:ext cx="1219200" cy="121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304800"/>
            <a:ext cx="6858000" cy="3222724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ИГРА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«Это я, это  я,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это  все мои друзья» 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200400"/>
            <a:ext cx="209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48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494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 ,носитель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6" grpId="0" animBg="1"/>
      <p:bldP spid="41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USER\Desktop\v2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71600"/>
            <a:ext cx="8610600" cy="5181600"/>
          </a:xfrm>
          <a:prstGeom prst="rect">
            <a:avLst/>
          </a:prstGeom>
          <a:noFill/>
        </p:spPr>
      </p:pic>
      <p:pic>
        <p:nvPicPr>
          <p:cNvPr id="6146" name="Picture 2" descr="C:\Users\USER\Desktop\cs_peterburgskoe-shosse_verstovoy-stolb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95400"/>
            <a:ext cx="4114800" cy="5334000"/>
          </a:xfrm>
          <a:prstGeom prst="rect">
            <a:avLst/>
          </a:prstGeom>
          <a:noFill/>
        </p:spPr>
      </p:pic>
      <p:pic>
        <p:nvPicPr>
          <p:cNvPr id="6148" name="Picture 4" descr="C:\Users\USER\Desktop\1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1295400"/>
            <a:ext cx="4343400" cy="5334000"/>
          </a:xfrm>
          <a:prstGeom prst="rect">
            <a:avLst/>
          </a:prstGeom>
          <a:noFill/>
        </p:spPr>
      </p:pic>
      <p:pic>
        <p:nvPicPr>
          <p:cNvPr id="6149" name="Picture 5" descr="C:\Users\USER\Desktop\pogranstol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67000" y="1219200"/>
            <a:ext cx="4343400" cy="5410200"/>
          </a:xfrm>
          <a:prstGeom prst="rect">
            <a:avLst/>
          </a:prstGeom>
          <a:noFill/>
        </p:spPr>
      </p:pic>
      <p:pic>
        <p:nvPicPr>
          <p:cNvPr id="6150" name="Picture 6" descr="C:\Users\USER\Desktop\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371600"/>
            <a:ext cx="8458200" cy="5257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600" y="152400"/>
            <a:ext cx="6021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ПЕРВЫЕ ДОРОЖНЫЕ ЗНАКИ-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ВЕРСТОВЫЕ СТОЛБЫ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6153" name="Picture 9" descr="Картинка 75 из 173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600" y="1600200"/>
            <a:ext cx="8458200" cy="4800600"/>
          </a:xfrm>
          <a:prstGeom prst="rect">
            <a:avLst/>
          </a:prstGeom>
          <a:noFill/>
        </p:spPr>
      </p:pic>
      <p:pic>
        <p:nvPicPr>
          <p:cNvPr id="6155" name="Picture 11" descr="Картинка 85 из 173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1219200"/>
            <a:ext cx="88392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0"/>
                            </p:stCondLst>
                            <p:childTnLst>
                              <p:par>
                                <p:cTn id="4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12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dventure" pitchFamily="2" charset="0"/>
              </a:rPr>
              <a:t>Дорожные знаки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Adventure" pitchFamily="2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600" y="3429000"/>
            <a:ext cx="1600200" cy="17526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010400" y="3505200"/>
            <a:ext cx="1981200" cy="1600200"/>
          </a:xfrm>
          <a:prstGeom prst="rect">
            <a:avLst/>
          </a:prstGeom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1295400"/>
            <a:ext cx="1752600" cy="1752600"/>
          </a:xfrm>
          <a:prstGeom prst="rect">
            <a:avLst/>
          </a:prstGeom>
        </p:spPr>
      </p:pic>
      <p:pic>
        <p:nvPicPr>
          <p:cNvPr id="7" name="Рисунок 6" descr="480px-Zeichen_314_sv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34000" y="3505200"/>
            <a:ext cx="1600200" cy="1600200"/>
          </a:xfrm>
          <a:prstGeom prst="rect">
            <a:avLst/>
          </a:prstGeom>
        </p:spPr>
      </p:pic>
      <p:pic>
        <p:nvPicPr>
          <p:cNvPr id="8" name="Рисунок 7" descr="86531783d29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86200" y="1066800"/>
            <a:ext cx="1447800" cy="1981200"/>
          </a:xfrm>
          <a:prstGeom prst="rect">
            <a:avLst/>
          </a:prstGeom>
        </p:spPr>
      </p:pic>
      <p:pic>
        <p:nvPicPr>
          <p:cNvPr id="9" name="Рисунок 8" descr="1281339422_112964748_1-----128133942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410200" y="13716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a_df5adb4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209800" y="1066800"/>
            <a:ext cx="1600200" cy="1981200"/>
          </a:xfrm>
          <a:prstGeom prst="rect">
            <a:avLst/>
          </a:prstGeom>
        </p:spPr>
      </p:pic>
      <p:pic>
        <p:nvPicPr>
          <p:cNvPr id="11" name="Рисунок 10" descr="avt-768x102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81200" y="3352800"/>
            <a:ext cx="1600200" cy="2286000"/>
          </a:xfrm>
          <a:prstGeom prst="rect">
            <a:avLst/>
          </a:prstGeom>
        </p:spPr>
      </p:pic>
      <p:pic>
        <p:nvPicPr>
          <p:cNvPr id="12" name="Рисунок 11" descr="information_items_34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600" y="1371600"/>
            <a:ext cx="1752600" cy="1628775"/>
          </a:xfrm>
          <a:prstGeom prst="rect">
            <a:avLst/>
          </a:prstGeom>
        </p:spPr>
      </p:pic>
      <p:pic>
        <p:nvPicPr>
          <p:cNvPr id="1026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981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15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15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115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155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155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15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115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115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15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15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15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8HYR0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600"/>
            <a:ext cx="1919288" cy="2286000"/>
          </a:xfrm>
          <a:prstGeom prst="rect">
            <a:avLst/>
          </a:prstGeom>
          <a:noFill/>
        </p:spPr>
      </p:pic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2954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812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667000" y="1600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8305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438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3962400" y="1981200"/>
            <a:ext cx="1143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5131" name="WordArt 11"/>
          <p:cNvSpPr>
            <a:spLocks noChangeArrowheads="1" noChangeShapeType="1" noTextEdit="1"/>
          </p:cNvSpPr>
          <p:nvPr/>
        </p:nvSpPr>
        <p:spPr bwMode="auto">
          <a:xfrm>
            <a:off x="6477000" y="2133600"/>
            <a:ext cx="1143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733800" y="5257800"/>
            <a:ext cx="14034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шоссе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57200" y="44196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10668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600200" y="44196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2133600" y="44196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667000" y="441960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479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6308725" y="42608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7818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7239000" y="426720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78486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6600" y="152400"/>
            <a:ext cx="2286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РЕБУСЫ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7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2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/>
      <p:bldP spid="5140" grpId="0"/>
      <p:bldP spid="5141" grpId="0"/>
      <p:bldP spid="5142" grpId="0"/>
      <p:bldP spid="5142" grpId="1"/>
      <p:bldP spid="5143" grpId="0"/>
      <p:bldP spid="5143" grpId="1"/>
      <p:bldP spid="5144" grpId="0"/>
      <p:bldP spid="5144" grpId="1"/>
      <p:bldP spid="5145" grpId="0"/>
      <p:bldP spid="5147" grpId="0"/>
      <p:bldP spid="5148" grpId="0"/>
      <p:bldP spid="5149" grpId="0"/>
      <p:bldP spid="5149" grpId="1"/>
      <p:bldP spid="5150" grpId="0"/>
      <p:bldP spid="515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i[69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2286000"/>
            <a:ext cx="2590800" cy="1746250"/>
          </a:xfrm>
          <a:prstGeom prst="rect">
            <a:avLst/>
          </a:prstGeom>
          <a:noFill/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038600" y="1371600"/>
            <a:ext cx="685800" cy="381000"/>
          </a:xfrm>
          <a:prstGeom prst="wedgeEllipseCallout">
            <a:avLst>
              <a:gd name="adj1" fmla="val -52778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9222" name="Picture 6" descr="CAU7CL0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057400"/>
            <a:ext cx="2971800" cy="197485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794125" y="5480050"/>
            <a:ext cx="1427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дорога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822325" y="418465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447800" y="4191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117725" y="4184650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6991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232525" y="41846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858000" y="4191000"/>
            <a:ext cx="395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7391400" y="41910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4" grpId="0"/>
      <p:bldP spid="9225" grpId="0"/>
      <p:bldP spid="9226" grpId="0"/>
      <p:bldP spid="9226" grpId="1"/>
      <p:bldP spid="9227" grpId="0"/>
      <p:bldP spid="9228" grpId="0"/>
      <p:bldP spid="9229" grpId="0"/>
      <p:bldP spid="92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609600" y="1066800"/>
            <a:ext cx="1600200" cy="3429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0"/>
              <a:t>Д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71800" y="14478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6151" name="Picture 7" descr="i[96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447800"/>
            <a:ext cx="2667000" cy="2667000"/>
          </a:xfrm>
          <a:prstGeom prst="rect">
            <a:avLst/>
          </a:prstGeom>
          <a:noFill/>
        </p:spPr>
      </p:pic>
      <p:pic>
        <p:nvPicPr>
          <p:cNvPr id="6152" name="Picture 8" descr="i[15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1371600"/>
            <a:ext cx="1924050" cy="289560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5562600"/>
            <a:ext cx="2046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</a:rPr>
              <a:t>водитель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69925" y="45656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1219200" y="45720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828800" y="45720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717925" y="448945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5181600" y="449580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918325" y="44894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7543800" y="4495800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8289925" y="448945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6" grpId="0"/>
      <p:bldP spid="6157" grpId="0"/>
      <p:bldP spid="6158" grpId="0"/>
      <p:bldP spid="6158" grpId="1"/>
      <p:bldP spid="6159" grpId="0"/>
      <p:bldP spid="6160" grpId="0"/>
      <p:bldP spid="6161" grpId="0"/>
      <p:bldP spid="6162" grpId="0"/>
      <p:bldP spid="61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2397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Arkhive" pitchFamily="34" charset="0"/>
              </a:rPr>
              <a:t>Единый урок «В жизнь по безопасной дороге»</a:t>
            </a:r>
            <a:endParaRPr lang="ru-RU" sz="8000" b="1" dirty="0">
              <a:solidFill>
                <a:srgbClr val="FF0000"/>
              </a:solidFill>
              <a:latin typeface="Arkhiv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2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19200" y="1600200"/>
            <a:ext cx="1295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197" name="Picture 5" descr="i[79]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3963" y="2057400"/>
            <a:ext cx="1570037" cy="1905000"/>
          </a:xfrm>
          <a:prstGeom prst="rect">
            <a:avLst/>
          </a:prstGeom>
          <a:noFill/>
        </p:spPr>
      </p:pic>
      <p:pic>
        <p:nvPicPr>
          <p:cNvPr id="8198" name="Picture 6" descr="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2057400"/>
            <a:ext cx="1858963" cy="1981200"/>
          </a:xfrm>
          <a:prstGeom prst="rect">
            <a:avLst/>
          </a:prstGeom>
          <a:noFill/>
        </p:spPr>
      </p:pic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953000" y="1219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5867400" y="1219200"/>
            <a:ext cx="685800" cy="381000"/>
          </a:xfrm>
          <a:prstGeom prst="wedgeEllipseCallout">
            <a:avLst>
              <a:gd name="adj1" fmla="val -50231"/>
              <a:gd name="adj2" fmla="val 58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391400" y="1676400"/>
            <a:ext cx="685800" cy="381000"/>
          </a:xfrm>
          <a:prstGeom prst="wedgeEllipseCallout">
            <a:avLst>
              <a:gd name="adj1" fmla="val -61806"/>
              <a:gd name="adj2" fmla="val 57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581400" y="5410200"/>
            <a:ext cx="207781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3300"/>
                </a:solidFill>
              </a:rPr>
              <a:t>обочина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600200" y="434340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179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0989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4495800" y="4343400"/>
            <a:ext cx="47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ч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953000" y="4343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410200" y="43434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86600" y="4267200"/>
            <a:ext cx="60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ш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620000" y="42672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8077200" y="426720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8458200" y="4267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/>
      <p:bldP spid="8209" grpId="0"/>
      <p:bldP spid="8210" grpId="0"/>
      <p:bldP spid="8211" grpId="0"/>
      <p:bldP spid="8212" grpId="0"/>
      <p:bldP spid="8213" grpId="0"/>
      <p:bldP spid="8213" grpId="1"/>
      <p:bldP spid="8214" grpId="0"/>
      <p:bldP spid="8214" grpId="1"/>
      <p:bldP spid="8215" grpId="0"/>
      <p:bldP spid="8215" grpId="1"/>
      <p:bldP spid="8216" grpId="0"/>
      <p:bldP spid="8217" grpId="0"/>
      <p:bldP spid="82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762000" y="2209800"/>
            <a:ext cx="1295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АВ</a:t>
            </a:r>
          </a:p>
        </p:txBody>
      </p:sp>
      <p:pic>
        <p:nvPicPr>
          <p:cNvPr id="10245" name="Picture 5" descr="CAT92KI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09800"/>
            <a:ext cx="2209800" cy="2209800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8458200" y="1828800"/>
            <a:ext cx="685800" cy="381000"/>
          </a:xfrm>
          <a:prstGeom prst="wedgeEllipseCallout">
            <a:avLst>
              <a:gd name="adj1" fmla="val -48148"/>
              <a:gd name="adj2" fmla="val 6208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6388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00600" y="1981200"/>
            <a:ext cx="685800" cy="381000"/>
          </a:xfrm>
          <a:prstGeom prst="wedgeEllipseCallout">
            <a:avLst>
              <a:gd name="adj1" fmla="val -52778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3962400" y="1981200"/>
            <a:ext cx="685800" cy="3810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 sz="1800" b="0"/>
          </a:p>
        </p:txBody>
      </p:sp>
      <p:pic>
        <p:nvPicPr>
          <p:cNvPr id="10250" name="Picture 10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438400"/>
            <a:ext cx="2133600" cy="1677988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3352800" y="5638800"/>
            <a:ext cx="1544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автобус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9925" y="44132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219200" y="4419600"/>
            <a:ext cx="496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108325" y="4337050"/>
            <a:ext cx="433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34893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870325" y="4337050"/>
            <a:ext cx="490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43275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784725" y="4337050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232525" y="4337050"/>
            <a:ext cx="498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б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659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7223125" y="43370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7832725" y="4337050"/>
            <a:ext cx="61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4" dur="500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5" grpId="0"/>
      <p:bldP spid="10256" grpId="0"/>
      <p:bldP spid="10257" grpId="0"/>
      <p:bldP spid="10258" grpId="0"/>
      <p:bldP spid="10259" grpId="0"/>
      <p:bldP spid="10259" grpId="1"/>
      <p:bldP spid="10260" grpId="0"/>
      <p:bldP spid="10260" grpId="1"/>
      <p:bldP spid="10261" grpId="0" build="allAtOnce"/>
      <p:bldP spid="10262" grpId="0"/>
      <p:bldP spid="10263" grpId="0"/>
      <p:bldP spid="10264" grpId="0"/>
      <p:bldP spid="10265" grpId="0"/>
      <p:bldP spid="1026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8703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4784725" y="43370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ru-RU" sz="4000" b="1"/>
          </a:p>
        </p:txBody>
      </p:sp>
      <p:sp>
        <p:nvSpPr>
          <p:cNvPr id="73740" name="WordArt 12"/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3429000" cy="2644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100</a:t>
            </a:r>
          </a:p>
        </p:txBody>
      </p:sp>
      <p:sp>
        <p:nvSpPr>
          <p:cNvPr id="73741" name="WordArt 13"/>
          <p:cNvSpPr>
            <a:spLocks noChangeArrowheads="1" noChangeShapeType="1" noTextEdit="1"/>
          </p:cNvSpPr>
          <p:nvPr/>
        </p:nvSpPr>
        <p:spPr bwMode="auto">
          <a:xfrm>
            <a:off x="5257800" y="2133600"/>
            <a:ext cx="1828800" cy="212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3352800" y="4953000"/>
            <a:ext cx="12608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стоп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now\Desktop\1949671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0999"/>
            <a:ext cx="9170326" cy="588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8138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239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khive" pitchFamily="34" charset="0"/>
              </a:rPr>
              <a:t>В год на нашей планете в </a:t>
            </a:r>
          </a:p>
          <a:p>
            <a:r>
              <a:rPr lang="ru-RU" sz="3600" b="1" dirty="0" smtClean="0">
                <a:latin typeface="Arkhive" pitchFamily="34" charset="0"/>
              </a:rPr>
              <a:t>автокатастрофах</a:t>
            </a:r>
          </a:p>
          <a:p>
            <a:r>
              <a:rPr lang="ru-RU" sz="3600" b="1" dirty="0" smtClean="0">
                <a:latin typeface="Arkhive" pitchFamily="34" charset="0"/>
              </a:rPr>
              <a:t>гибнет</a:t>
            </a:r>
          </a:p>
          <a:p>
            <a:r>
              <a:rPr lang="ru-RU" sz="3600" b="1" dirty="0" smtClean="0">
                <a:latin typeface="Arkhive" pitchFamily="34" charset="0"/>
              </a:rPr>
              <a:t>          до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250 000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      </a:t>
            </a:r>
            <a:r>
              <a:rPr lang="ru-RU" sz="3600" b="1" dirty="0" smtClean="0">
                <a:latin typeface="Arkhive" pitchFamily="34" charset="0"/>
              </a:rPr>
              <a:t>человек,</a:t>
            </a:r>
          </a:p>
          <a:p>
            <a:r>
              <a:rPr lang="ru-RU" sz="3600" b="1" dirty="0" smtClean="0">
                <a:latin typeface="Arkhive" pitchFamily="34" charset="0"/>
              </a:rPr>
              <a:t>                          в России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40 000</a:t>
            </a:r>
            <a:r>
              <a:rPr lang="ru-RU" sz="3600" b="1" dirty="0" smtClean="0">
                <a:latin typeface="Arkhive" pitchFamily="34" charset="0"/>
              </a:rPr>
              <a:t>.</a:t>
            </a:r>
            <a:endParaRPr lang="ru-RU" sz="3600" b="1" dirty="0"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75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25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0"/>
                            </p:stCondLst>
                            <p:childTnLst>
                              <p:par>
                                <p:cTn id="56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67743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Чтоб на всех автодорогах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Аварий не было у нас,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Учите правила движенья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И помните про наш наказ!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stra" pitchFamily="2" charset="0"/>
            </a:endParaRPr>
          </a:p>
        </p:txBody>
      </p:sp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95400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3124200"/>
            <a:ext cx="5029200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668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равостороннее движение в России было введено в 1812 году для экипажей и повозок</a:t>
            </a:r>
            <a:endParaRPr lang="ru-RU" sz="2000" b="1" dirty="0"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52400"/>
            <a:ext cx="6629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057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ервый светофор был установлен в Москве в 1924 году</a:t>
            </a:r>
            <a:endParaRPr lang="ru-RU" sz="2000" b="1" dirty="0">
              <a:latin typeface="Century Gothic" pitchFamily="34" charset="0"/>
            </a:endParaRPr>
          </a:p>
        </p:txBody>
      </p:sp>
      <p:pic>
        <p:nvPicPr>
          <p:cNvPr id="2051" name="Picture 3" descr="C:\Users\USER\Desktop\Новая папка (2)\0_81293_60ea88a9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200" y="3200400"/>
            <a:ext cx="4572000" cy="3352800"/>
          </a:xfrm>
          <a:prstGeom prst="rect">
            <a:avLst/>
          </a:prstGeom>
          <a:noFill/>
        </p:spPr>
      </p:pic>
      <p:pic>
        <p:nvPicPr>
          <p:cNvPr id="2052" name="Picture 4" descr="C:\Users\USER\Desktop\Новая папка (2)\1fb4a8d8a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667000"/>
            <a:ext cx="311467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pic>
        <p:nvPicPr>
          <p:cNvPr id="3074" name="Picture 2" descr="C:\Users\USER\Desktop\Новая папка (2)\Новая папка\14_01_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200400"/>
            <a:ext cx="3200400" cy="3486150"/>
          </a:xfrm>
          <a:prstGeom prst="rect">
            <a:avLst/>
          </a:prstGeom>
          <a:noFill/>
        </p:spPr>
      </p:pic>
      <p:pic>
        <p:nvPicPr>
          <p:cNvPr id="3075" name="Picture 3" descr="C:\Users\USER\Desktop\Новая папка (2)\Новая папка\1278594076_zhezl-s-katafotom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A79D84"/>
              </a:clrFrom>
              <a:clrTo>
                <a:srgbClr val="A79D8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819400"/>
            <a:ext cx="3505200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15240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В </a:t>
            </a:r>
            <a:r>
              <a:rPr lang="ru-RU" sz="2000" b="1" dirty="0" smtClean="0">
                <a:latin typeface="Century Gothic" pitchFamily="34" charset="0"/>
              </a:rPr>
              <a:t>1924 году для регулировки дорожного движения на улицах Москвы стал применяться жезл</a:t>
            </a:r>
          </a:p>
        </p:txBody>
      </p:sp>
      <p:pic>
        <p:nvPicPr>
          <p:cNvPr id="7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ервые предупреждающие знаки появились в 1926 году: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«Перекрёсток»,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«Крутой поворот»,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«Железнодорожный переезд»,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«Неровная  дорога»</a:t>
            </a:r>
          </a:p>
        </p:txBody>
      </p:sp>
      <p:pic>
        <p:nvPicPr>
          <p:cNvPr id="4098" name="Picture 2" descr="C:\Users\USER\Desktop\Новая папка (2)\Новая папка (2)\1_21(1)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52800"/>
            <a:ext cx="3505200" cy="2657475"/>
          </a:xfrm>
          <a:prstGeom prst="rect">
            <a:avLst/>
          </a:prstGeom>
          <a:noFill/>
        </p:spPr>
      </p:pic>
      <p:pic>
        <p:nvPicPr>
          <p:cNvPr id="4099" name="Picture 3" descr="C:\Users\USER\Desktop\Новая папка (2)\Новая папка (2)\1_2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62400" y="3429000"/>
            <a:ext cx="3048000" cy="2524125"/>
          </a:xfrm>
          <a:prstGeom prst="rect">
            <a:avLst/>
          </a:prstGeom>
          <a:noFill/>
        </p:spPr>
      </p:pic>
      <p:pic>
        <p:nvPicPr>
          <p:cNvPr id="4100" name="Picture 4" descr="C:\Users\USER\Desktop\Новая папка (2)\Новая папка (2)\DSC023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86400" y="3048000"/>
            <a:ext cx="3657600" cy="2609850"/>
          </a:xfrm>
          <a:prstGeom prst="rect">
            <a:avLst/>
          </a:prstGeom>
          <a:noFill/>
        </p:spPr>
      </p:pic>
      <p:pic>
        <p:nvPicPr>
          <p:cNvPr id="4101" name="Picture 5" descr="C:\Users\USER\Desktop\Новая папка (2)\Новая папка (2)\1-11-1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" y="3124200"/>
            <a:ext cx="4724400" cy="3350477"/>
          </a:xfrm>
          <a:prstGeom prst="rect">
            <a:avLst/>
          </a:prstGeom>
          <a:noFill/>
        </p:spPr>
      </p:pic>
      <p:pic>
        <p:nvPicPr>
          <p:cNvPr id="4102" name="Picture 6" descr="C:\Users\USER\Desktop\Новая папка (2)\Новая папка (2)\151794_w640_h640_127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9600" y="3276600"/>
            <a:ext cx="3810000" cy="3267075"/>
          </a:xfrm>
          <a:prstGeom prst="rect">
            <a:avLst/>
          </a:prstGeom>
          <a:noFill/>
        </p:spPr>
      </p:pic>
      <p:pic>
        <p:nvPicPr>
          <p:cNvPr id="4103" name="Picture 7" descr="C:\Users\USER\Desktop\Новая папка (2)\Новая папка (2)\151796_w640_h640_128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05400" y="3429000"/>
            <a:ext cx="3581400" cy="3148012"/>
          </a:xfrm>
          <a:prstGeom prst="rect">
            <a:avLst/>
          </a:prstGeom>
          <a:noFill/>
        </p:spPr>
      </p:pic>
      <p:pic>
        <p:nvPicPr>
          <p:cNvPr id="4104" name="Picture 8" descr="C:\Users\USER\Desktop\Новая папка (2)\Новая папка (2)\1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4600" y="3581400"/>
            <a:ext cx="39624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40"/>
                            </p:stCondLst>
                            <p:childTnLst>
                              <p:par>
                                <p:cTn id="17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4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4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20"/>
                            </p:stCondLst>
                            <p:childTnLst>
                              <p:par>
                                <p:cTn id="43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620"/>
                            </p:stCondLst>
                            <p:childTnLst>
                              <p:par>
                                <p:cTn id="5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120"/>
                            </p:stCondLst>
                            <p:childTnLst>
                              <p:par>
                                <p:cTn id="6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160"/>
                            </p:stCondLst>
                            <p:childTnLst>
                              <p:par>
                                <p:cTn id="69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160"/>
                            </p:stCondLst>
                            <p:childTnLst>
                              <p:par>
                                <p:cTn id="8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660"/>
                            </p:stCondLst>
                            <p:childTnLst>
                              <p:par>
                                <p:cTn id="8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340"/>
                            </p:stCondLst>
                            <p:childTnLst>
                              <p:par>
                                <p:cTn id="95" presetID="4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9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340"/>
                            </p:stCondLst>
                            <p:childTnLst>
                              <p:par>
                                <p:cTn id="10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«О</a:t>
            </a:r>
            <a:r>
              <a:rPr lang="ru-RU" sz="2000" b="1" dirty="0" smtClean="0">
                <a:latin typeface="Century Gothic" pitchFamily="34" charset="0"/>
              </a:rPr>
              <a:t>стровки безопасности» для пешеходов появились в 1933 году.</a:t>
            </a:r>
          </a:p>
        </p:txBody>
      </p:sp>
      <p:pic>
        <p:nvPicPr>
          <p:cNvPr id="5122" name="Picture 2" descr="C:\Users\USER\Desktop\iCAR18WV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09800"/>
            <a:ext cx="2819400" cy="2209800"/>
          </a:xfrm>
          <a:prstGeom prst="rect">
            <a:avLst/>
          </a:prstGeom>
          <a:noFill/>
        </p:spPr>
      </p:pic>
      <p:pic>
        <p:nvPicPr>
          <p:cNvPr id="5123" name="Picture 3" descr="C:\Users\USER\Desktop\DSC036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57600" y="2362200"/>
            <a:ext cx="4902200" cy="378460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3276600" y="3962400"/>
            <a:ext cx="2514600" cy="1447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6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6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дд\картинки\68693_1266244409_24840x052688_s8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282</Words>
  <Application>Microsoft Office PowerPoint</Application>
  <PresentationFormat>Экран (4:3)</PresentationFormat>
  <Paragraphs>113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Office Theme</vt:lpstr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ЮНЫЙ ДРУГ!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snow</cp:lastModifiedBy>
  <cp:revision>49</cp:revision>
  <dcterms:created xsi:type="dcterms:W3CDTF">2012-02-05T06:23:06Z</dcterms:created>
  <dcterms:modified xsi:type="dcterms:W3CDTF">2017-02-11T17:30:24Z</dcterms:modified>
</cp:coreProperties>
</file>